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Lst>
  <p:sldSz cy="5143500" cx="9144000"/>
  <p:notesSz cx="6858000" cy="9144000"/>
  <p:embeddedFontLst>
    <p:embeddedFont>
      <p:font typeface="Raleway"/>
      <p:regular r:id="rId62"/>
      <p:bold r:id="rId63"/>
      <p:italic r:id="rId64"/>
      <p:boldItalic r:id="rId65"/>
    </p:embeddedFont>
    <p:embeddedFont>
      <p:font typeface="Raleway ExtraBold"/>
      <p:bold r:id="rId66"/>
      <p:boldItalic r:id="rId67"/>
    </p:embeddedFont>
    <p:embeddedFont>
      <p:font typeface="Raleway Light"/>
      <p:regular r:id="rId68"/>
      <p:bold r:id="rId69"/>
      <p:italic r:id="rId70"/>
      <p:boldItalic r:id="rId71"/>
    </p:embeddedFont>
    <p:embeddedFont>
      <p:font typeface="Merriweather"/>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6" roundtripDataSignature="AMtx7mgDE/UnK2c++mPFVGwe1TL/NaQ1/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Merriweather-bold.fntdata"/><Relationship Id="rId72" Type="http://schemas.openxmlformats.org/officeDocument/2006/relationships/font" Target="fonts/Merriweather-regular.fntdata"/><Relationship Id="rId31" Type="http://schemas.openxmlformats.org/officeDocument/2006/relationships/slide" Target="slides/slide27.xml"/><Relationship Id="rId75" Type="http://schemas.openxmlformats.org/officeDocument/2006/relationships/font" Target="fonts/Merriweather-boldItalic.fntdata"/><Relationship Id="rId30" Type="http://schemas.openxmlformats.org/officeDocument/2006/relationships/slide" Target="slides/slide26.xml"/><Relationship Id="rId74" Type="http://schemas.openxmlformats.org/officeDocument/2006/relationships/font" Target="fonts/Merriweather-italic.fntdata"/><Relationship Id="rId33" Type="http://schemas.openxmlformats.org/officeDocument/2006/relationships/slide" Target="slides/slide29.xml"/><Relationship Id="rId32" Type="http://schemas.openxmlformats.org/officeDocument/2006/relationships/slide" Target="slides/slide28.xml"/><Relationship Id="rId76" Type="http://customschemas.google.com/relationships/presentationmetadata" Target="metadata"/><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RalewayLight-boldItalic.fntdata"/><Relationship Id="rId70" Type="http://schemas.openxmlformats.org/officeDocument/2006/relationships/font" Target="fonts/RalewayLight-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aleway-regular.fntdata"/><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Raleway-italic.fntdata"/><Relationship Id="rId63" Type="http://schemas.openxmlformats.org/officeDocument/2006/relationships/font" Target="fonts/Raleway-bold.fntdata"/><Relationship Id="rId22" Type="http://schemas.openxmlformats.org/officeDocument/2006/relationships/slide" Target="slides/slide18.xml"/><Relationship Id="rId66" Type="http://schemas.openxmlformats.org/officeDocument/2006/relationships/font" Target="fonts/RalewayExtraBold-bold.fntdata"/><Relationship Id="rId21" Type="http://schemas.openxmlformats.org/officeDocument/2006/relationships/slide" Target="slides/slide17.xml"/><Relationship Id="rId65" Type="http://schemas.openxmlformats.org/officeDocument/2006/relationships/font" Target="fonts/Raleway-boldItalic.fntdata"/><Relationship Id="rId24" Type="http://schemas.openxmlformats.org/officeDocument/2006/relationships/slide" Target="slides/slide20.xml"/><Relationship Id="rId68" Type="http://schemas.openxmlformats.org/officeDocument/2006/relationships/font" Target="fonts/RalewayLight-regular.fntdata"/><Relationship Id="rId23" Type="http://schemas.openxmlformats.org/officeDocument/2006/relationships/slide" Target="slides/slide19.xml"/><Relationship Id="rId67" Type="http://schemas.openxmlformats.org/officeDocument/2006/relationships/font" Target="fonts/RalewayExtraBold-boldItalic.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RalewayLight-bold.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teraction-design.org/literature/topics/usability" TargetMode="External"/><Relationship Id="rId3" Type="http://schemas.openxmlformats.org/officeDocument/2006/relationships/hyperlink" Target="https://www.interaction-design.org/literature/topics/usability"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sforgeeks.org/computing-environments-in-human-computer-interaction/"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In other words, we got great at filling in the gaps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In other words, we got great at filling in the gaps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This knowledge about the human brain’s ability to instantly extrapolate information led to the evolution of multiple fields. </a:t>
            </a:r>
            <a:endParaRPr/>
          </a:p>
          <a:p>
            <a:pPr indent="-298450" lvl="0" marL="457200" rtl="0" algn="l">
              <a:lnSpc>
                <a:spcPct val="100000"/>
              </a:lnSpc>
              <a:spcBef>
                <a:spcPts val="0"/>
              </a:spcBef>
              <a:spcAft>
                <a:spcPts val="0"/>
              </a:spcAft>
              <a:buSzPts val="1100"/>
              <a:buChar char="●"/>
            </a:pPr>
            <a:r>
              <a:rPr lang="en"/>
              <a:t>Let’s take this illustration of a bird for example.</a:t>
            </a:r>
            <a:endParaRPr/>
          </a:p>
          <a:p>
            <a:pPr indent="-298450" lvl="0" marL="457200" rtl="0" algn="l">
              <a:lnSpc>
                <a:spcPct val="100000"/>
              </a:lnSpc>
              <a:spcBef>
                <a:spcPts val="0"/>
              </a:spcBef>
              <a:spcAft>
                <a:spcPts val="0"/>
              </a:spcAft>
              <a:buSzPts val="1100"/>
              <a:buChar char="●"/>
            </a:pPr>
            <a:r>
              <a:rPr lang="en"/>
              <a:t>In this frame, the bird has the wings facing down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And in this frame the wings are facing upwards</a:t>
            </a:r>
            <a:endParaRPr/>
          </a:p>
          <a:p>
            <a:pPr indent="-298450" lvl="0" marL="457200" rtl="0" algn="l">
              <a:lnSpc>
                <a:spcPct val="100000"/>
              </a:lnSpc>
              <a:spcBef>
                <a:spcPts val="0"/>
              </a:spcBef>
              <a:spcAft>
                <a:spcPts val="0"/>
              </a:spcAft>
              <a:buSzPts val="1100"/>
              <a:buChar char="●"/>
            </a:pPr>
            <a:r>
              <a:rPr lang="en"/>
              <a:t>Now if we cycle between the frames quickly, our brain will immediately fill in the movement and we can imagine the bird flapping its wings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This ability of our brain to instantly extrapolate can be very useful in designing visual communication patterns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It is important to categorize these rules of perception to add more structure to our thoughts and working process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Now there is no definitive list of gestalt principles. It varies from person to person and school to school</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But here are five practical principles that I found particularly useful.</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Due to time constraints, I will only be discussing two of those.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Similarity and grouping</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Similar objects have similar uses or properties. And this goes both ways. Objects with similar properties are assumed to have similar uses and objects with similar uses are expected to have similar properties.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Establishing similarity is a simple and effective way of communication</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This principle is usually used to establish visual cues using specific colors and other visual properties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To better understand the use of color that goes into the twitter UI, let’s take a look at the screen in black and white. It is much more difficult to interact with the platform this way.</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It is difficult to differentiate which elements are information elements and which elements are interaction or action elements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But of course, that is no the case when we see the UI in color. We see that the elements that the user need to interact with all have the same color, or the same family of colour.</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This helps for the user’s eye to travel the screen and scan for areas to interact with</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And by using this colour diligently in all its primary actions, the user’s attention is easily drawn to these colors. Which in turn enables twitter to dictate the user behaviour to a certain extent. Most of the areas where the primary action colour is used in the twitter UI are areas which lead to the user interacting more and more with the platform in general.</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Another example of using similarity is while designing a group of elements.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If we make different elements with varying hierarchy have the same visual language, it takes time for our brain to process that information.</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However, if we make elements vary based on different visual languages, our brain can scan for information much more easily</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Similarity works when elements are visually similar. But we can still establish connection between visually different elements.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That works by grouping the elements together</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The grouping can be done by utilizing enclosure and/ or proximity</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Proximity is the space between elements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If we increase the space between some group of elements, they are perceived to be different in some respect</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Enclosure is the visual definition of boundaries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When we enclose the elements in some respective shapes, there is a suggested connection between those elements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Enclosure and Proximity are widely used in various real world designs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Humans are complicated animals.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And over thousands of years, our senses have evolved to ensure our survival</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Especially our eyes and our sense of vision</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What we see as light hitting our retina and what our brain perceives are two very different things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It is important to understand their differences, the difference between stimulus and perception</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Especially so if we want to create efficient methods of visual communication</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And we can’t simply wing it</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We need to have guiding principles so that our thoughts and the way that we communicate with our peers is streamlined</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In the image above, the red dots in the curved line seem to be more related to the black dots on the curved line than to the red dots on the straight horizontal line.</a:t>
            </a:r>
            <a:endParaRPr/>
          </a:p>
          <a:p>
            <a:pPr indent="-298450" lvl="0" marL="457200" rtl="0" algn="l">
              <a:lnSpc>
                <a:spcPct val="100000"/>
              </a:lnSpc>
              <a:spcBef>
                <a:spcPts val="0"/>
              </a:spcBef>
              <a:spcAft>
                <a:spcPts val="0"/>
              </a:spcAft>
              <a:buSzPts val="1100"/>
              <a:buChar char="●"/>
            </a:pPr>
            <a:r>
              <a:rPr lang="en"/>
              <a:t>That’s because our eye naturally follows a line or a curve, making continuation a stronger signal of relatedness than the similarity of color.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Story section of instagram is a good example</a:t>
            </a:r>
            <a:endParaRPr/>
          </a:p>
          <a:p>
            <a:pPr indent="-298450" lvl="0" marL="457200" rtl="0" algn="l">
              <a:lnSpc>
                <a:spcPct val="100000"/>
              </a:lnSpc>
              <a:spcBef>
                <a:spcPts val="0"/>
              </a:spcBef>
              <a:spcAft>
                <a:spcPts val="0"/>
              </a:spcAft>
              <a:buSzPts val="1100"/>
              <a:buChar char="●"/>
            </a:pPr>
            <a:r>
              <a:rPr lang="en"/>
              <a:t>Some images have outlines, some don’t. All images are different. But since they move together, we think of them as a single collection od related elements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4325" lvl="0" marL="457200" rtl="0" algn="l">
              <a:lnSpc>
                <a:spcPct val="100000"/>
              </a:lnSpc>
              <a:spcBef>
                <a:spcPts val="0"/>
              </a:spcBef>
              <a:spcAft>
                <a:spcPts val="0"/>
              </a:spcAft>
              <a:buClr>
                <a:srgbClr val="2B2B2B"/>
              </a:buClr>
              <a:buSzPts val="1350"/>
              <a:buFont typeface="Merriweather"/>
              <a:buChar char="-"/>
            </a:pPr>
            <a:r>
              <a:rPr lang="en" sz="1350">
                <a:solidFill>
                  <a:srgbClr val="2B2B2B"/>
                </a:solidFill>
                <a:highlight>
                  <a:srgbClr val="F9F9F9"/>
                </a:highlight>
                <a:latin typeface="Merriweather"/>
                <a:ea typeface="Merriweather"/>
                <a:cs typeface="Merriweather"/>
                <a:sym typeface="Merriweather"/>
              </a:rPr>
              <a:t>Usability is a measure of how well a specific user in a specific context can use a product/design to achieve a defined goal effectively, efficiently and satisfactorily. </a:t>
            </a:r>
            <a:endParaRPr sz="1350">
              <a:solidFill>
                <a:srgbClr val="2B2B2B"/>
              </a:solidFill>
              <a:highlight>
                <a:srgbClr val="F9F9F9"/>
              </a:highlight>
              <a:latin typeface="Merriweather"/>
              <a:ea typeface="Merriweather"/>
              <a:cs typeface="Merriweather"/>
              <a:sym typeface="Merriweather"/>
            </a:endParaRPr>
          </a:p>
          <a:p>
            <a:pPr indent="-314325" lvl="0" marL="457200" rtl="0" algn="l">
              <a:lnSpc>
                <a:spcPct val="100000"/>
              </a:lnSpc>
              <a:spcBef>
                <a:spcPts val="0"/>
              </a:spcBef>
              <a:spcAft>
                <a:spcPts val="0"/>
              </a:spcAft>
              <a:buClr>
                <a:srgbClr val="2B2B2B"/>
              </a:buClr>
              <a:buSzPts val="1350"/>
              <a:buFont typeface="Merriweather"/>
              <a:buChar char="-"/>
            </a:pPr>
            <a:r>
              <a:rPr b="1" lang="en" sz="1350">
                <a:solidFill>
                  <a:srgbClr val="2B2B2B"/>
                </a:solidFill>
                <a:highlight>
                  <a:srgbClr val="F9F9F9"/>
                </a:highlight>
                <a:latin typeface="Merriweather"/>
                <a:ea typeface="Merriweather"/>
                <a:cs typeface="Merriweather"/>
                <a:sym typeface="Merriweather"/>
              </a:rPr>
              <a:t>Effectiveness</a:t>
            </a:r>
            <a:endParaRPr b="1" sz="1350">
              <a:solidFill>
                <a:srgbClr val="2B2B2B"/>
              </a:solidFill>
              <a:highlight>
                <a:srgbClr val="F9F9F9"/>
              </a:highlight>
              <a:latin typeface="Merriweather"/>
              <a:ea typeface="Merriweather"/>
              <a:cs typeface="Merriweather"/>
              <a:sym typeface="Merriweather"/>
            </a:endParaRPr>
          </a:p>
          <a:p>
            <a:pPr indent="-314325" lvl="1" marL="914400" rtl="0" algn="l">
              <a:lnSpc>
                <a:spcPct val="100000"/>
              </a:lnSpc>
              <a:spcBef>
                <a:spcPts val="0"/>
              </a:spcBef>
              <a:spcAft>
                <a:spcPts val="0"/>
              </a:spcAft>
              <a:buClr>
                <a:srgbClr val="2B2B2B"/>
              </a:buClr>
              <a:buSzPts val="1350"/>
              <a:buFont typeface="Merriweather"/>
              <a:buChar char="-"/>
            </a:pPr>
            <a:r>
              <a:rPr lang="en" sz="1350">
                <a:solidFill>
                  <a:srgbClr val="2B2B2B"/>
                </a:solidFill>
                <a:highlight>
                  <a:srgbClr val="F9F9F9"/>
                </a:highlight>
                <a:latin typeface="Merriweather"/>
                <a:ea typeface="Merriweather"/>
                <a:cs typeface="Merriweather"/>
                <a:sym typeface="Merriweather"/>
              </a:rPr>
              <a:t>Does it do the right thing?</a:t>
            </a:r>
            <a:endParaRPr sz="1350">
              <a:solidFill>
                <a:srgbClr val="2B2B2B"/>
              </a:solidFill>
              <a:highlight>
                <a:srgbClr val="F9F9F9"/>
              </a:highlight>
              <a:latin typeface="Merriweather"/>
              <a:ea typeface="Merriweather"/>
              <a:cs typeface="Merriweather"/>
              <a:sym typeface="Merriweather"/>
            </a:endParaRPr>
          </a:p>
          <a:p>
            <a:pPr indent="-314325" lvl="1" marL="914400" rtl="0" algn="l">
              <a:lnSpc>
                <a:spcPct val="100000"/>
              </a:lnSpc>
              <a:spcBef>
                <a:spcPts val="0"/>
              </a:spcBef>
              <a:spcAft>
                <a:spcPts val="0"/>
              </a:spcAft>
              <a:buClr>
                <a:srgbClr val="2B2B2B"/>
              </a:buClr>
              <a:buSzPts val="1350"/>
              <a:buFont typeface="Merriweather"/>
              <a:buChar char="-"/>
            </a:pPr>
            <a:r>
              <a:rPr lang="en" sz="1350">
                <a:solidFill>
                  <a:srgbClr val="2B2B2B"/>
                </a:solidFill>
                <a:highlight>
                  <a:srgbClr val="F9F9F9"/>
                </a:highlight>
                <a:latin typeface="Merriweather"/>
                <a:ea typeface="Merriweather"/>
                <a:cs typeface="Merriweather"/>
                <a:sym typeface="Merriweather"/>
              </a:rPr>
              <a:t>Does it gets things done?</a:t>
            </a:r>
            <a:endParaRPr sz="1350">
              <a:solidFill>
                <a:srgbClr val="2B2B2B"/>
              </a:solidFill>
              <a:highlight>
                <a:srgbClr val="F9F9F9"/>
              </a:highlight>
              <a:latin typeface="Merriweather"/>
              <a:ea typeface="Merriweather"/>
              <a:cs typeface="Merriweather"/>
              <a:sym typeface="Merriweather"/>
            </a:endParaRPr>
          </a:p>
          <a:p>
            <a:pPr indent="-314325" lvl="0" marL="457200" rtl="0" algn="l">
              <a:lnSpc>
                <a:spcPct val="100000"/>
              </a:lnSpc>
              <a:spcBef>
                <a:spcPts val="0"/>
              </a:spcBef>
              <a:spcAft>
                <a:spcPts val="0"/>
              </a:spcAft>
              <a:buClr>
                <a:srgbClr val="2B2B2B"/>
              </a:buClr>
              <a:buSzPts val="1350"/>
              <a:buFont typeface="Merriweather"/>
              <a:buChar char="-"/>
            </a:pPr>
            <a:r>
              <a:rPr b="1" lang="en" sz="1350">
                <a:solidFill>
                  <a:srgbClr val="2B2B2B"/>
                </a:solidFill>
                <a:highlight>
                  <a:srgbClr val="F9F9F9"/>
                </a:highlight>
                <a:latin typeface="Merriweather"/>
                <a:ea typeface="Merriweather"/>
                <a:cs typeface="Merriweather"/>
                <a:sym typeface="Merriweather"/>
              </a:rPr>
              <a:t>Efficiency</a:t>
            </a:r>
            <a:endParaRPr b="1" sz="1350">
              <a:solidFill>
                <a:srgbClr val="2B2B2B"/>
              </a:solidFill>
              <a:highlight>
                <a:srgbClr val="F9F9F9"/>
              </a:highlight>
              <a:latin typeface="Merriweather"/>
              <a:ea typeface="Merriweather"/>
              <a:cs typeface="Merriweather"/>
              <a:sym typeface="Merriweather"/>
            </a:endParaRPr>
          </a:p>
          <a:p>
            <a:pPr indent="-314325" lvl="1" marL="914400" rtl="0" algn="l">
              <a:lnSpc>
                <a:spcPct val="100000"/>
              </a:lnSpc>
              <a:spcBef>
                <a:spcPts val="0"/>
              </a:spcBef>
              <a:spcAft>
                <a:spcPts val="0"/>
              </a:spcAft>
              <a:buClr>
                <a:srgbClr val="2B2B2B"/>
              </a:buClr>
              <a:buSzPts val="1350"/>
              <a:buFont typeface="Merriweather"/>
              <a:buChar char="-"/>
            </a:pPr>
            <a:r>
              <a:rPr lang="en" sz="1350">
                <a:solidFill>
                  <a:srgbClr val="2B2B2B"/>
                </a:solidFill>
                <a:highlight>
                  <a:srgbClr val="F9F9F9"/>
                </a:highlight>
                <a:latin typeface="Merriweather"/>
                <a:ea typeface="Merriweather"/>
                <a:cs typeface="Merriweather"/>
                <a:sym typeface="Merriweather"/>
              </a:rPr>
              <a:t>Does it do that with minimum effort (mental and physical)?</a:t>
            </a:r>
            <a:endParaRPr sz="1350">
              <a:solidFill>
                <a:srgbClr val="2B2B2B"/>
              </a:solidFill>
              <a:highlight>
                <a:srgbClr val="F9F9F9"/>
              </a:highlight>
              <a:latin typeface="Merriweather"/>
              <a:ea typeface="Merriweather"/>
              <a:cs typeface="Merriweather"/>
              <a:sym typeface="Merriweather"/>
            </a:endParaRPr>
          </a:p>
          <a:p>
            <a:pPr indent="-314325" lvl="0" marL="457200" rtl="0" algn="l">
              <a:lnSpc>
                <a:spcPct val="100000"/>
              </a:lnSpc>
              <a:spcBef>
                <a:spcPts val="0"/>
              </a:spcBef>
              <a:spcAft>
                <a:spcPts val="0"/>
              </a:spcAft>
              <a:buClr>
                <a:srgbClr val="2B2B2B"/>
              </a:buClr>
              <a:buSzPts val="1350"/>
              <a:buFont typeface="Merriweather"/>
              <a:buChar char="-"/>
            </a:pPr>
            <a:r>
              <a:rPr b="1" lang="en" sz="1350">
                <a:solidFill>
                  <a:srgbClr val="2B2B2B"/>
                </a:solidFill>
                <a:highlight>
                  <a:srgbClr val="F9F9F9"/>
                </a:highlight>
                <a:latin typeface="Merriweather"/>
                <a:ea typeface="Merriweather"/>
                <a:cs typeface="Merriweather"/>
                <a:sym typeface="Merriweather"/>
              </a:rPr>
              <a:t>Satisfaction</a:t>
            </a:r>
            <a:endParaRPr b="1" sz="1350">
              <a:solidFill>
                <a:srgbClr val="2B2B2B"/>
              </a:solidFill>
              <a:highlight>
                <a:srgbClr val="F9F9F9"/>
              </a:highlight>
              <a:latin typeface="Merriweather"/>
              <a:ea typeface="Merriweather"/>
              <a:cs typeface="Merriweather"/>
              <a:sym typeface="Merriweather"/>
            </a:endParaRPr>
          </a:p>
          <a:p>
            <a:pPr indent="-314325" lvl="1" marL="914400" rtl="0" algn="l">
              <a:lnSpc>
                <a:spcPct val="100000"/>
              </a:lnSpc>
              <a:spcBef>
                <a:spcPts val="0"/>
              </a:spcBef>
              <a:spcAft>
                <a:spcPts val="0"/>
              </a:spcAft>
              <a:buClr>
                <a:srgbClr val="2B2B2B"/>
              </a:buClr>
              <a:buSzPts val="1350"/>
              <a:buFont typeface="Merriweather"/>
              <a:buChar char="-"/>
            </a:pPr>
            <a:r>
              <a:rPr lang="en" sz="1350">
                <a:solidFill>
                  <a:srgbClr val="2B2B2B"/>
                </a:solidFill>
                <a:highlight>
                  <a:srgbClr val="F9F9F9"/>
                </a:highlight>
                <a:latin typeface="Merriweather"/>
                <a:ea typeface="Merriweather"/>
                <a:cs typeface="Merriweather"/>
                <a:sym typeface="Merriweather"/>
              </a:rPr>
              <a:t>Does it make you feel good?</a:t>
            </a:r>
            <a:endParaRPr sz="1350">
              <a:solidFill>
                <a:srgbClr val="2B2B2B"/>
              </a:solidFill>
              <a:highlight>
                <a:srgbClr val="F9F9F9"/>
              </a:highlight>
              <a:latin typeface="Merriweather"/>
              <a:ea typeface="Merriweather"/>
              <a:cs typeface="Merriweather"/>
              <a:sym typeface="Merriweather"/>
            </a:endParaRPr>
          </a:p>
          <a:p>
            <a:pPr indent="-314325" lvl="1" marL="914400" rtl="0" algn="l">
              <a:lnSpc>
                <a:spcPct val="100000"/>
              </a:lnSpc>
              <a:spcBef>
                <a:spcPts val="0"/>
              </a:spcBef>
              <a:spcAft>
                <a:spcPts val="0"/>
              </a:spcAft>
              <a:buClr>
                <a:srgbClr val="2B2B2B"/>
              </a:buClr>
              <a:buSzPts val="1350"/>
              <a:buFont typeface="Merriweather"/>
              <a:buChar char="-"/>
            </a:pPr>
            <a:r>
              <a:rPr lang="en" sz="1350">
                <a:solidFill>
                  <a:srgbClr val="2B2B2B"/>
                </a:solidFill>
                <a:highlight>
                  <a:srgbClr val="F9F9F9"/>
                </a:highlight>
                <a:latin typeface="Merriweather"/>
                <a:ea typeface="Merriweather"/>
                <a:cs typeface="Merriweather"/>
                <a:sym typeface="Merriweather"/>
              </a:rPr>
              <a:t>Do you feel happy?</a:t>
            </a:r>
            <a:endParaRPr sz="1350">
              <a:solidFill>
                <a:srgbClr val="2B2B2B"/>
              </a:solidFill>
              <a:highlight>
                <a:srgbClr val="F9F9F9"/>
              </a:highlight>
              <a:latin typeface="Merriweather"/>
              <a:ea typeface="Merriweather"/>
              <a:cs typeface="Merriweather"/>
              <a:sym typeface="Merriweather"/>
            </a:endParaRPr>
          </a:p>
          <a:p>
            <a:pPr indent="0" lvl="0" marL="0" rtl="0" algn="l">
              <a:lnSpc>
                <a:spcPct val="100000"/>
              </a:lnSpc>
              <a:spcBef>
                <a:spcPts val="0"/>
              </a:spcBef>
              <a:spcAft>
                <a:spcPts val="0"/>
              </a:spcAft>
              <a:buSzPts val="1100"/>
              <a:buNone/>
            </a:pPr>
            <a:r>
              <a:rPr lang="en" sz="1350">
                <a:solidFill>
                  <a:srgbClr val="2B2B2B"/>
                </a:solidFill>
                <a:highlight>
                  <a:srgbClr val="F9F9F9"/>
                </a:highlight>
                <a:latin typeface="Merriweather"/>
                <a:ea typeface="Merriweather"/>
                <a:cs typeface="Merriweather"/>
                <a:sym typeface="Merriweather"/>
              </a:rPr>
              <a:t>[ Video : </a:t>
            </a:r>
            <a:r>
              <a:rPr lang="en" sz="1350" u="sng">
                <a:solidFill>
                  <a:schemeClr val="hlink"/>
                </a:solidFill>
                <a:highlight>
                  <a:srgbClr val="F9F9F9"/>
                </a:highlight>
                <a:latin typeface="Merriweather"/>
                <a:ea typeface="Merriweather"/>
                <a:cs typeface="Merriweather"/>
                <a:sym typeface="Merriweather"/>
                <a:hlinkClick r:id="rId2"/>
              </a:rPr>
              <a:t>https://www.interaction-design.org/literature/topics/usability</a:t>
            </a:r>
            <a:r>
              <a:rPr lang="en" sz="1350">
                <a:solidFill>
                  <a:srgbClr val="2B2B2B"/>
                </a:solidFill>
                <a:highlight>
                  <a:srgbClr val="F9F9F9"/>
                </a:highlight>
                <a:latin typeface="Merriweather"/>
                <a:ea typeface="Merriweather"/>
                <a:cs typeface="Merriweather"/>
                <a:sym typeface="Merriweather"/>
              </a:rPr>
              <a:t>]</a:t>
            </a:r>
            <a:endParaRPr sz="1350">
              <a:solidFill>
                <a:srgbClr val="2B2B2B"/>
              </a:solidFill>
              <a:highlight>
                <a:srgbClr val="F9F9F9"/>
              </a:highlight>
              <a:latin typeface="Merriweather"/>
              <a:ea typeface="Merriweather"/>
              <a:cs typeface="Merriweather"/>
              <a:sym typeface="Merriweather"/>
            </a:endParaRPr>
          </a:p>
          <a:p>
            <a:pPr indent="0" lvl="0" marL="0" rtl="0" algn="l">
              <a:lnSpc>
                <a:spcPct val="100000"/>
              </a:lnSpc>
              <a:spcBef>
                <a:spcPts val="0"/>
              </a:spcBef>
              <a:spcAft>
                <a:spcPts val="0"/>
              </a:spcAft>
              <a:buSzPts val="1100"/>
              <a:buNone/>
            </a:pPr>
            <a:r>
              <a:rPr lang="en" sz="1350">
                <a:solidFill>
                  <a:srgbClr val="2B2B2B"/>
                </a:solidFill>
                <a:highlight>
                  <a:srgbClr val="F9F9F9"/>
                </a:highlight>
                <a:latin typeface="Merriweather"/>
                <a:ea typeface="Merriweather"/>
                <a:cs typeface="Merriweather"/>
                <a:sym typeface="Merriweather"/>
              </a:rPr>
              <a:t>[More reads: </a:t>
            </a:r>
            <a:r>
              <a:rPr lang="en" sz="1350" u="sng">
                <a:solidFill>
                  <a:schemeClr val="hlink"/>
                </a:solidFill>
                <a:highlight>
                  <a:srgbClr val="F9F9F9"/>
                </a:highlight>
                <a:latin typeface="Merriweather"/>
                <a:ea typeface="Merriweather"/>
                <a:cs typeface="Merriweather"/>
                <a:sym typeface="Merriweather"/>
                <a:hlinkClick r:id="rId3"/>
              </a:rPr>
              <a:t>https://www.interaction-design.org/literature/topics/usability</a:t>
            </a:r>
            <a:r>
              <a:rPr lang="en" sz="1350">
                <a:solidFill>
                  <a:srgbClr val="2B2B2B"/>
                </a:solidFill>
                <a:highlight>
                  <a:srgbClr val="F9F9F9"/>
                </a:highlight>
                <a:latin typeface="Merriweather"/>
                <a:ea typeface="Merriweather"/>
                <a:cs typeface="Merriweather"/>
                <a:sym typeface="Merriweather"/>
              </a:rPr>
              <a:t>]</a:t>
            </a:r>
            <a:endParaRPr sz="1350">
              <a:solidFill>
                <a:srgbClr val="2B2B2B"/>
              </a:solidFill>
              <a:highlight>
                <a:srgbClr val="F9F9F9"/>
              </a:highlight>
              <a:latin typeface="Merriweather"/>
              <a:ea typeface="Merriweather"/>
              <a:cs typeface="Merriweather"/>
              <a:sym typeface="Merriweathe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Gestalt is a german word. It literally translates to shape or form</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But now the word has come to represent a whole school of psychology</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And the effort that has been put into the gestalt school of psychology has led to a more nuanced understanding of human visual perception</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User Experience is everywhere.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Link :</a:t>
            </a:r>
            <a:r>
              <a:rPr lang="en" u="sng">
                <a:solidFill>
                  <a:schemeClr val="hlink"/>
                </a:solidFill>
                <a:hlinkClick r:id="rId2"/>
              </a:rPr>
              <a:t> https://www.geeksforgeeks.org/computing-environments-in-human-computer-interaction/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sz="1300">
                <a:solidFill>
                  <a:srgbClr val="273239"/>
                </a:solidFill>
                <a:highlight>
                  <a:srgbClr val="FFFFFF"/>
                </a:highlight>
              </a:rPr>
              <a:t>Physical Computing Environment </a:t>
            </a:r>
            <a:r>
              <a:rPr lang="en" sz="1300">
                <a:solidFill>
                  <a:srgbClr val="273239"/>
                </a:solidFill>
                <a:highlight>
                  <a:srgbClr val="FFFFFF"/>
                </a:highlight>
              </a:rPr>
              <a:t>: </a:t>
            </a:r>
            <a:endParaRPr sz="1300">
              <a:solidFill>
                <a:srgbClr val="273239"/>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 sz="1300">
                <a:solidFill>
                  <a:srgbClr val="273239"/>
                </a:solidFill>
                <a:highlight>
                  <a:srgbClr val="FFFFFF"/>
                </a:highlight>
              </a:rPr>
              <a:t>Physical Computing Environment involves the hardware components, lighting facility, etc. It will affect various aspects of interaction design between components and other users. Personal Digital Assistants (PDA) are mobile, personal information appliances used for several purposes. Automatic Teller Machine (ATM) is fixed, public computing station used to perform financial operations.</a:t>
            </a:r>
            <a:endParaRPr sz="1300">
              <a:solidFill>
                <a:srgbClr val="273239"/>
              </a:solidFill>
              <a:highlight>
                <a:srgbClr val="FFFFFF"/>
              </a:highlight>
            </a:endParaRPr>
          </a:p>
          <a:p>
            <a:pPr indent="0" lvl="0" marL="0" rtl="0" algn="l">
              <a:lnSpc>
                <a:spcPct val="100000"/>
              </a:lnSpc>
              <a:spcBef>
                <a:spcPts val="800"/>
              </a:spcBef>
              <a:spcAft>
                <a:spcPts val="0"/>
              </a:spcAft>
              <a:buSzPts val="1100"/>
              <a:buNone/>
            </a:pPr>
            <a:r>
              <a:rPr b="1" lang="en" sz="1300">
                <a:solidFill>
                  <a:srgbClr val="273239"/>
                </a:solidFill>
                <a:highlight>
                  <a:srgbClr val="FFFFFF"/>
                </a:highlight>
              </a:rPr>
              <a:t>Safety</a:t>
            </a:r>
            <a:r>
              <a:rPr lang="en" sz="1300">
                <a:solidFill>
                  <a:srgbClr val="273239"/>
                </a:solidFill>
                <a:highlight>
                  <a:srgbClr val="FFFFFF"/>
                </a:highlight>
              </a:rPr>
              <a:t> – This is an important issue in activities involving personal and confidential information such as bank details, mobile number, etc. Computer related errors and other errors should be minimized as much as possible. </a:t>
            </a:r>
            <a:endParaRPr sz="1300">
              <a:solidFill>
                <a:srgbClr val="273239"/>
              </a:solidFill>
              <a:highlight>
                <a:srgbClr val="FFFFFF"/>
              </a:highlight>
            </a:endParaRPr>
          </a:p>
          <a:p>
            <a:pPr indent="0" lvl="0" marL="0" rtl="0" algn="l">
              <a:lnSpc>
                <a:spcPct val="100000"/>
              </a:lnSpc>
              <a:spcBef>
                <a:spcPts val="0"/>
              </a:spcBef>
              <a:spcAft>
                <a:spcPts val="0"/>
              </a:spcAft>
              <a:buSzPts val="1100"/>
              <a:buNone/>
            </a:pPr>
            <a:r>
              <a:rPr b="1" lang="en" sz="1300">
                <a:solidFill>
                  <a:srgbClr val="273239"/>
                </a:solidFill>
                <a:highlight>
                  <a:srgbClr val="FFFFFF"/>
                </a:highlight>
              </a:rPr>
              <a:t>Efficiency </a:t>
            </a:r>
            <a:r>
              <a:rPr lang="en" sz="1300">
                <a:solidFill>
                  <a:srgbClr val="273239"/>
                </a:solidFill>
                <a:highlight>
                  <a:srgbClr val="FFFFFF"/>
                </a:highlight>
              </a:rPr>
              <a:t>– Systems should not make user work more which will thereby reduce its efficiency. </a:t>
            </a:r>
            <a:endParaRPr sz="1300">
              <a:solidFill>
                <a:srgbClr val="273239"/>
              </a:solidFill>
              <a:highlight>
                <a:srgbClr val="FFFFFF"/>
              </a:highlight>
            </a:endParaRPr>
          </a:p>
          <a:p>
            <a:pPr indent="0" lvl="0" marL="0" rtl="0" algn="l">
              <a:lnSpc>
                <a:spcPct val="100000"/>
              </a:lnSpc>
              <a:spcBef>
                <a:spcPts val="0"/>
              </a:spcBef>
              <a:spcAft>
                <a:spcPts val="0"/>
              </a:spcAft>
              <a:buSzPts val="1100"/>
              <a:buNone/>
            </a:pPr>
            <a:r>
              <a:rPr b="1" lang="en" sz="1300">
                <a:solidFill>
                  <a:srgbClr val="273239"/>
                </a:solidFill>
                <a:highlight>
                  <a:srgbClr val="FFFFFF"/>
                </a:highlight>
              </a:rPr>
              <a:t>User Space</a:t>
            </a:r>
            <a:r>
              <a:rPr lang="en" sz="1300">
                <a:solidFill>
                  <a:srgbClr val="273239"/>
                </a:solidFill>
                <a:highlight>
                  <a:srgbClr val="FFFFFF"/>
                </a:highlight>
              </a:rPr>
              <a:t> – There should be enough space for user to work comfortably. Sufficient amount of flexibility should be provided to user so that he can adjust things according to his comfort. </a:t>
            </a:r>
            <a:endParaRPr sz="1300">
              <a:solidFill>
                <a:srgbClr val="273239"/>
              </a:solidFill>
              <a:highlight>
                <a:srgbClr val="FFFFFF"/>
              </a:highlight>
            </a:endParaRPr>
          </a:p>
          <a:p>
            <a:pPr indent="0" lvl="0" marL="0" rtl="0" algn="l">
              <a:lnSpc>
                <a:spcPct val="100000"/>
              </a:lnSpc>
              <a:spcBef>
                <a:spcPts val="0"/>
              </a:spcBef>
              <a:spcAft>
                <a:spcPts val="0"/>
              </a:spcAft>
              <a:buSzPts val="1100"/>
              <a:buNone/>
            </a:pPr>
            <a:r>
              <a:rPr b="1" lang="en" sz="1300">
                <a:solidFill>
                  <a:srgbClr val="273239"/>
                </a:solidFill>
                <a:highlight>
                  <a:srgbClr val="FFFFFF"/>
                </a:highlight>
              </a:rPr>
              <a:t>Work Space</a:t>
            </a:r>
            <a:r>
              <a:rPr lang="en" sz="1300">
                <a:solidFill>
                  <a:srgbClr val="273239"/>
                </a:solidFill>
                <a:highlight>
                  <a:srgbClr val="FFFFFF"/>
                </a:highlight>
              </a:rPr>
              <a:t> – User should be able to carry work objects such as notebooks, pens, etc to place if needed. </a:t>
            </a:r>
            <a:endParaRPr sz="1300">
              <a:solidFill>
                <a:srgbClr val="273239"/>
              </a:solidFill>
              <a:highlight>
                <a:srgbClr val="FFFFFF"/>
              </a:highlight>
            </a:endParaRPr>
          </a:p>
          <a:p>
            <a:pPr indent="0" lvl="0" marL="0" rtl="0" algn="l">
              <a:lnSpc>
                <a:spcPct val="100000"/>
              </a:lnSpc>
              <a:spcBef>
                <a:spcPts val="0"/>
              </a:spcBef>
              <a:spcAft>
                <a:spcPts val="0"/>
              </a:spcAft>
              <a:buSzPts val="1100"/>
              <a:buNone/>
            </a:pPr>
            <a:r>
              <a:rPr b="1" lang="en" sz="1300">
                <a:solidFill>
                  <a:srgbClr val="273239"/>
                </a:solidFill>
                <a:highlight>
                  <a:srgbClr val="FFFFFF"/>
                </a:highlight>
              </a:rPr>
              <a:t>Lighting</a:t>
            </a:r>
            <a:r>
              <a:rPr lang="en" sz="1300">
                <a:solidFill>
                  <a:srgbClr val="273239"/>
                </a:solidFill>
                <a:highlight>
                  <a:srgbClr val="FFFFFF"/>
                </a:highlight>
              </a:rPr>
              <a:t> – Ambient illumination has to be maintained so that it doesn’t disrupt user’s work. Lighting system should be well controlled as per surroundings. </a:t>
            </a:r>
            <a:endParaRPr sz="1300">
              <a:solidFill>
                <a:srgbClr val="273239"/>
              </a:solidFill>
              <a:highlight>
                <a:srgbClr val="FFFFFF"/>
              </a:highlight>
            </a:endParaRPr>
          </a:p>
          <a:p>
            <a:pPr indent="0" lvl="0" marL="0" rtl="0" algn="l">
              <a:lnSpc>
                <a:spcPct val="100000"/>
              </a:lnSpc>
              <a:spcBef>
                <a:spcPts val="0"/>
              </a:spcBef>
              <a:spcAft>
                <a:spcPts val="0"/>
              </a:spcAft>
              <a:buSzPts val="1100"/>
              <a:buNone/>
            </a:pPr>
            <a:r>
              <a:rPr b="1" lang="en" sz="1300">
                <a:solidFill>
                  <a:srgbClr val="273239"/>
                </a:solidFill>
                <a:highlight>
                  <a:srgbClr val="FFFFFF"/>
                </a:highlight>
              </a:rPr>
              <a:t>Noise</a:t>
            </a:r>
            <a:r>
              <a:rPr lang="en" sz="1300">
                <a:solidFill>
                  <a:srgbClr val="273239"/>
                </a:solidFill>
                <a:highlight>
                  <a:srgbClr val="FFFFFF"/>
                </a:highlight>
              </a:rPr>
              <a:t> – Disturbing noises should be reduced as much as possible for user to work effectively and conveniently. </a:t>
            </a:r>
            <a:endParaRPr sz="1300">
              <a:solidFill>
                <a:srgbClr val="273239"/>
              </a:solidFill>
              <a:highlight>
                <a:srgbClr val="FFFFFF"/>
              </a:highlight>
            </a:endParaRPr>
          </a:p>
          <a:p>
            <a:pPr indent="0" lvl="0" marL="0" rtl="0" algn="l">
              <a:lnSpc>
                <a:spcPct val="100000"/>
              </a:lnSpc>
              <a:spcBef>
                <a:spcPts val="0"/>
              </a:spcBef>
              <a:spcAft>
                <a:spcPts val="0"/>
              </a:spcAft>
              <a:buSzPts val="1100"/>
              <a:buNone/>
            </a:pPr>
            <a:r>
              <a:rPr b="1" lang="en" sz="1300">
                <a:solidFill>
                  <a:srgbClr val="273239"/>
                </a:solidFill>
                <a:highlight>
                  <a:srgbClr val="FFFFFF"/>
                </a:highlight>
              </a:rPr>
              <a:t>Pollution</a:t>
            </a:r>
            <a:r>
              <a:rPr lang="en" sz="1300">
                <a:solidFill>
                  <a:srgbClr val="273239"/>
                </a:solidFill>
                <a:highlight>
                  <a:srgbClr val="FFFFFF"/>
                </a:highlight>
              </a:rPr>
              <a:t> – In some industrial areas, due to a lot of pollution machinery doesn’t work properly. Proper cleaning facility should be provided for the maintenance of machinery.</a:t>
            </a:r>
            <a:endParaRPr sz="1300">
              <a:solidFill>
                <a:srgbClr val="273239"/>
              </a:solidFill>
              <a:highlight>
                <a:srgbClr val="FFFFFF"/>
              </a:high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273239"/>
              </a:buClr>
              <a:buSzPts val="1300"/>
              <a:buChar char="●"/>
            </a:pPr>
            <a:r>
              <a:rPr lang="en" sz="1300">
                <a:solidFill>
                  <a:srgbClr val="273239"/>
                </a:solidFill>
                <a:highlight>
                  <a:srgbClr val="FFFFFF"/>
                </a:highlight>
              </a:rPr>
              <a:t>This deals with how is system setup and how is interaction done. </a:t>
            </a:r>
            <a:endParaRPr sz="1300">
              <a:solidFill>
                <a:srgbClr val="273239"/>
              </a:solidFill>
              <a:highlight>
                <a:srgbClr val="FFFFFF"/>
              </a:highlight>
            </a:endParaRPr>
          </a:p>
          <a:p>
            <a:pPr indent="-311150" lvl="0" marL="457200" rtl="0" algn="l">
              <a:lnSpc>
                <a:spcPct val="115000"/>
              </a:lnSpc>
              <a:spcBef>
                <a:spcPts val="0"/>
              </a:spcBef>
              <a:spcAft>
                <a:spcPts val="0"/>
              </a:spcAft>
              <a:buClr>
                <a:srgbClr val="273239"/>
              </a:buClr>
              <a:buSzPts val="1300"/>
              <a:buChar char="●"/>
            </a:pPr>
            <a:r>
              <a:rPr lang="en" sz="1300">
                <a:solidFill>
                  <a:srgbClr val="273239"/>
                </a:solidFill>
                <a:highlight>
                  <a:srgbClr val="FFFFFF"/>
                </a:highlight>
              </a:rPr>
              <a:t>For ATM and other personal transactions, a separate isolated space should be provided for safety. </a:t>
            </a:r>
            <a:endParaRPr sz="1300">
              <a:solidFill>
                <a:srgbClr val="273239"/>
              </a:solidFill>
              <a:highlight>
                <a:srgbClr val="FFFFFF"/>
              </a:highlight>
            </a:endParaRPr>
          </a:p>
          <a:p>
            <a:pPr indent="-311150" lvl="0" marL="457200" rtl="0" algn="l">
              <a:lnSpc>
                <a:spcPct val="115000"/>
              </a:lnSpc>
              <a:spcBef>
                <a:spcPts val="0"/>
              </a:spcBef>
              <a:spcAft>
                <a:spcPts val="0"/>
              </a:spcAft>
              <a:buClr>
                <a:srgbClr val="273239"/>
              </a:buClr>
              <a:buSzPts val="1300"/>
              <a:buChar char="●"/>
            </a:pPr>
            <a:r>
              <a:rPr lang="en" sz="1300">
                <a:solidFill>
                  <a:srgbClr val="273239"/>
                </a:solidFill>
                <a:highlight>
                  <a:srgbClr val="FFFFFF"/>
                </a:highlight>
              </a:rPr>
              <a:t>Audible negative feedbacks can be embarrassing in public places, which should be avoided.</a:t>
            </a:r>
            <a:endParaRPr sz="1300">
              <a:solidFill>
                <a:srgbClr val="273239"/>
              </a:solidFill>
              <a:highlight>
                <a:srgbClr val="FFFFFF"/>
              </a:highlight>
            </a:endParaRPr>
          </a:p>
          <a:p>
            <a:pPr indent="0" lvl="0" marL="0" rtl="0" algn="l">
              <a:lnSpc>
                <a:spcPct val="100000"/>
              </a:lnSpc>
              <a:spcBef>
                <a:spcPts val="80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300">
                <a:solidFill>
                  <a:srgbClr val="273239"/>
                </a:solidFill>
                <a:highlight>
                  <a:srgbClr val="FFFFFF"/>
                </a:highlight>
              </a:rPr>
              <a:t>Cognitive : involving conscious intellectual activity</a:t>
            </a:r>
            <a:endParaRPr b="1" sz="1300">
              <a:solidFill>
                <a:srgbClr val="273239"/>
              </a:solidFill>
              <a:highlight>
                <a:srgbClr val="FFFFFF"/>
              </a:highlight>
            </a:endParaRPr>
          </a:p>
          <a:p>
            <a:pPr indent="0" lvl="0" marL="0" rtl="0" algn="l">
              <a:lnSpc>
                <a:spcPct val="100000"/>
              </a:lnSpc>
              <a:spcBef>
                <a:spcPts val="0"/>
              </a:spcBef>
              <a:spcAft>
                <a:spcPts val="0"/>
              </a:spcAft>
              <a:buSzPts val="1100"/>
              <a:buNone/>
            </a:pPr>
            <a:r>
              <a:t/>
            </a:r>
            <a:endParaRPr b="1" sz="1300">
              <a:solidFill>
                <a:srgbClr val="273239"/>
              </a:solidFill>
              <a:highlight>
                <a:srgbClr val="FFFFFF"/>
              </a:highlight>
            </a:endParaRPr>
          </a:p>
          <a:p>
            <a:pPr indent="0" lvl="0" marL="0" rtl="0" algn="l">
              <a:lnSpc>
                <a:spcPct val="100000"/>
              </a:lnSpc>
              <a:spcBef>
                <a:spcPts val="0"/>
              </a:spcBef>
              <a:spcAft>
                <a:spcPts val="0"/>
              </a:spcAft>
              <a:buSzPts val="1100"/>
              <a:buNone/>
            </a:pPr>
            <a:r>
              <a:rPr b="1" lang="en" sz="1300">
                <a:solidFill>
                  <a:srgbClr val="273239"/>
                </a:solidFill>
                <a:highlight>
                  <a:srgbClr val="FFFFFF"/>
                </a:highlight>
              </a:rPr>
              <a:t>3. Cognitive Computing Environment : </a:t>
            </a:r>
            <a:endParaRPr b="1" sz="1300">
              <a:solidFill>
                <a:srgbClr val="273239"/>
              </a:solidFill>
              <a:highlight>
                <a:srgbClr val="FFFFFF"/>
              </a:highlight>
            </a:endParaRPr>
          </a:p>
          <a:p>
            <a:pPr indent="0" lvl="0" marL="0" rtl="0" algn="l">
              <a:lnSpc>
                <a:spcPct val="100000"/>
              </a:lnSpc>
              <a:spcBef>
                <a:spcPts val="0"/>
              </a:spcBef>
              <a:spcAft>
                <a:spcPts val="0"/>
              </a:spcAft>
              <a:buSzPts val="1100"/>
              <a:buNone/>
            </a:pPr>
            <a:r>
              <a:rPr lang="en" sz="1300">
                <a:solidFill>
                  <a:srgbClr val="273239"/>
                </a:solidFill>
                <a:highlight>
                  <a:srgbClr val="FFFFFF"/>
                </a:highlight>
              </a:rPr>
              <a:t>Cognitive dynamic features should be considered in human-computer interaction design systems. Factors such as age, disabilities, etc play a major role in system design. The following points to be considered are – </a:t>
            </a:r>
            <a:endParaRPr sz="1300">
              <a:solidFill>
                <a:srgbClr val="273239"/>
              </a:solidFill>
              <a:highlight>
                <a:srgbClr val="FFFFFF"/>
              </a:highlight>
            </a:endParaRPr>
          </a:p>
          <a:p>
            <a:pPr indent="0" lvl="0" marL="0" rtl="0" algn="l">
              <a:lnSpc>
                <a:spcPct val="100000"/>
              </a:lnSpc>
              <a:spcBef>
                <a:spcPts val="0"/>
              </a:spcBef>
              <a:spcAft>
                <a:spcPts val="0"/>
              </a:spcAft>
              <a:buSzPts val="1100"/>
              <a:buNone/>
            </a:pPr>
            <a:r>
              <a:rPr b="1" lang="en" sz="1300">
                <a:solidFill>
                  <a:srgbClr val="273239"/>
                </a:solidFill>
                <a:highlight>
                  <a:srgbClr val="FFFFFF"/>
                </a:highlight>
              </a:rPr>
              <a:t>Age </a:t>
            </a:r>
            <a:r>
              <a:rPr lang="en" sz="1300">
                <a:solidFill>
                  <a:srgbClr val="273239"/>
                </a:solidFill>
                <a:highlight>
                  <a:srgbClr val="FFFFFF"/>
                </a:highlight>
              </a:rPr>
              <a:t>– Some systems are specifically designed for children based on their cognitive ability. It’s easy for them to use and comprehend. Few systems are designed for adults which might be complex in nature. </a:t>
            </a:r>
            <a:endParaRPr sz="1300">
              <a:solidFill>
                <a:srgbClr val="273239"/>
              </a:solidFill>
              <a:highlight>
                <a:srgbClr val="FFFFFF"/>
              </a:highlight>
            </a:endParaRPr>
          </a:p>
          <a:p>
            <a:pPr indent="0" lvl="0" marL="0" rtl="0" algn="l">
              <a:lnSpc>
                <a:spcPct val="100000"/>
              </a:lnSpc>
              <a:spcBef>
                <a:spcPts val="0"/>
              </a:spcBef>
              <a:spcAft>
                <a:spcPts val="0"/>
              </a:spcAft>
              <a:buSzPts val="1100"/>
              <a:buNone/>
            </a:pPr>
            <a:r>
              <a:rPr b="1" lang="en" sz="1300">
                <a:solidFill>
                  <a:srgbClr val="273239"/>
                </a:solidFill>
                <a:highlight>
                  <a:srgbClr val="FFFFFF"/>
                </a:highlight>
              </a:rPr>
              <a:t>Conditions related to disabilities</a:t>
            </a:r>
            <a:r>
              <a:rPr lang="en" sz="1300">
                <a:solidFill>
                  <a:srgbClr val="273239"/>
                </a:solidFill>
                <a:highlight>
                  <a:srgbClr val="FFFFFF"/>
                </a:highlight>
              </a:rPr>
              <a:t> – To be usable by a wider group of people, several disability factors should be kept in mind. For people having difficulty in seeing, auditory medium should be provided. </a:t>
            </a:r>
            <a:endParaRPr sz="1300">
              <a:solidFill>
                <a:srgbClr val="273239"/>
              </a:solidFill>
              <a:highlight>
                <a:srgbClr val="FFFFFF"/>
              </a:highlight>
            </a:endParaRPr>
          </a:p>
          <a:p>
            <a:pPr indent="0" lvl="0" marL="0" rtl="0" algn="l">
              <a:lnSpc>
                <a:spcPct val="100000"/>
              </a:lnSpc>
              <a:spcBef>
                <a:spcPts val="0"/>
              </a:spcBef>
              <a:spcAft>
                <a:spcPts val="0"/>
              </a:spcAft>
              <a:buSzPts val="1100"/>
              <a:buNone/>
            </a:pPr>
            <a:r>
              <a:rPr b="1" lang="en" sz="1300">
                <a:solidFill>
                  <a:srgbClr val="273239"/>
                </a:solidFill>
                <a:highlight>
                  <a:srgbClr val="FFFFFF"/>
                </a:highlight>
              </a:rPr>
              <a:t>Degree of technical knowledge</a:t>
            </a:r>
            <a:r>
              <a:rPr lang="en" sz="1300">
                <a:solidFill>
                  <a:srgbClr val="273239"/>
                </a:solidFill>
                <a:highlight>
                  <a:srgbClr val="FFFFFF"/>
                </a:highlight>
              </a:rPr>
              <a:t> – There should be a requirement of minimal technical knowledge to use system by general users. For task-specific and complex operations, technicians are involved. </a:t>
            </a:r>
            <a:endParaRPr sz="1300">
              <a:solidFill>
                <a:srgbClr val="273239"/>
              </a:solidFill>
              <a:highlight>
                <a:srgbClr val="FFFFFF"/>
              </a:highlight>
            </a:endParaRPr>
          </a:p>
          <a:p>
            <a:pPr indent="0" lvl="0" marL="0" rtl="0" algn="l">
              <a:lnSpc>
                <a:spcPct val="100000"/>
              </a:lnSpc>
              <a:spcBef>
                <a:spcPts val="0"/>
              </a:spcBef>
              <a:spcAft>
                <a:spcPts val="0"/>
              </a:spcAft>
              <a:buSzPts val="1100"/>
              <a:buNone/>
            </a:pPr>
            <a:r>
              <a:rPr b="1" lang="en" sz="1300">
                <a:solidFill>
                  <a:srgbClr val="273239"/>
                </a:solidFill>
                <a:highlight>
                  <a:srgbClr val="FFFFFF"/>
                </a:highlight>
              </a:rPr>
              <a:t>Degree of focus</a:t>
            </a:r>
            <a:r>
              <a:rPr lang="en" sz="1300">
                <a:solidFill>
                  <a:srgbClr val="273239"/>
                </a:solidFill>
                <a:highlight>
                  <a:srgbClr val="FFFFFF"/>
                </a:highlight>
              </a:rPr>
              <a:t> – There should be ease of use and user should not be asked to focus solely on system. The multitasking option should be enabled. </a:t>
            </a:r>
            <a:endParaRPr sz="1300">
              <a:solidFill>
                <a:srgbClr val="273239"/>
              </a:solidFill>
              <a:highlight>
                <a:srgbClr val="FFFFFF"/>
              </a:highlight>
            </a:endParaRPr>
          </a:p>
          <a:p>
            <a:pPr indent="0" lvl="0" marL="0" rtl="0" algn="l">
              <a:lnSpc>
                <a:spcPct val="100000"/>
              </a:lnSpc>
              <a:spcBef>
                <a:spcPts val="0"/>
              </a:spcBef>
              <a:spcAft>
                <a:spcPts val="0"/>
              </a:spcAft>
              <a:buSzPts val="1100"/>
              <a:buNone/>
            </a:pPr>
            <a:r>
              <a:rPr b="1" lang="en" sz="1300">
                <a:solidFill>
                  <a:srgbClr val="273239"/>
                </a:solidFill>
                <a:highlight>
                  <a:srgbClr val="FFFFFF"/>
                </a:highlight>
              </a:rPr>
              <a:t>Cognitive stress</a:t>
            </a:r>
            <a:r>
              <a:rPr lang="en" sz="1300">
                <a:solidFill>
                  <a:srgbClr val="273239"/>
                </a:solidFill>
                <a:highlight>
                  <a:srgbClr val="FFFFFF"/>
                </a:highlight>
              </a:rPr>
              <a:t> – Different levels of cognitive stress is involved in different operations, ranging from mission-critical tasks to leisure time activities. Extra attention should be given to medical, defense, and important operations.</a:t>
            </a:r>
            <a:endParaRPr sz="1300">
              <a:solidFill>
                <a:srgbClr val="273239"/>
              </a:solidFill>
              <a:highlight>
                <a:srgbClr val="FFFFFF"/>
              </a:highlight>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For example, we have understood that the human senses have evolved to solve one particular problem. Survival</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We had to instantly identify threats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We had to find one visual trait that was enough to identify a predator so that we could immediately start running in the opposite direction</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We had no time to wait and look for stripes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And our brain chose silhouettes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And our visual perception really doubled down on identifying silhouettes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And since the threat could be visually obstructed, for example, behind trees, we got great at identifying silhouettes even with partial information</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This greatly increased our ability to draw inferences and extrapolate based on limited information</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10" name="Shape 10"/>
        <p:cNvGrpSpPr/>
        <p:nvPr/>
      </p:nvGrpSpPr>
      <p:grpSpPr>
        <a:xfrm>
          <a:off x="0" y="0"/>
          <a:ext cx="0" cy="0"/>
          <a:chOff x="0" y="0"/>
          <a:chExt cx="0" cy="0"/>
        </a:xfrm>
      </p:grpSpPr>
      <p:sp>
        <p:nvSpPr>
          <p:cNvPr id="11" name="Google Shape;11;p59"/>
          <p:cNvSpPr/>
          <p:nvPr/>
        </p:nvSpPr>
        <p:spPr>
          <a:xfrm flipH="1" rot="10800000">
            <a:off x="80700" y="95700"/>
            <a:ext cx="8982600" cy="2555400"/>
          </a:xfrm>
          <a:prstGeom prst="rect">
            <a:avLst/>
          </a:prstGeom>
          <a:solidFill>
            <a:srgbClr val="00C0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59"/>
          <p:cNvSpPr txBox="1"/>
          <p:nvPr>
            <p:ph type="ctrTitle"/>
          </p:nvPr>
        </p:nvSpPr>
        <p:spPr>
          <a:xfrm>
            <a:off x="421975" y="2747750"/>
            <a:ext cx="8183700" cy="1473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Font typeface="Raleway ExtraBold"/>
              <a:buNone/>
              <a:defRPr b="0" sz="4200">
                <a:latin typeface="Raleway ExtraBold"/>
                <a:ea typeface="Raleway ExtraBold"/>
                <a:cs typeface="Raleway ExtraBold"/>
                <a:sym typeface="Raleway ExtraBold"/>
              </a:defRPr>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3" name="Google Shape;13;p59"/>
          <p:cNvSpPr txBox="1"/>
          <p:nvPr>
            <p:ph idx="1" type="subTitle"/>
          </p:nvPr>
        </p:nvSpPr>
        <p:spPr>
          <a:xfrm>
            <a:off x="421975" y="4221350"/>
            <a:ext cx="8183700" cy="570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999999"/>
              </a:buClr>
              <a:buSzPts val="2100"/>
              <a:buFont typeface="Source Sans Pro"/>
              <a:buNone/>
              <a:defRPr sz="2100">
                <a:solidFill>
                  <a:srgbClr val="999999"/>
                </a:solidFill>
                <a:latin typeface="Source Sans Pro"/>
                <a:ea typeface="Source Sans Pro"/>
                <a:cs typeface="Source Sans Pro"/>
                <a:sym typeface="Source Sans Pro"/>
              </a:defRPr>
            </a:lvl1pPr>
            <a:lvl2pPr lvl="1" algn="l">
              <a:lnSpc>
                <a:spcPct val="100000"/>
              </a:lnSpc>
              <a:spcBef>
                <a:spcPts val="0"/>
              </a:spcBef>
              <a:spcAft>
                <a:spcPts val="0"/>
              </a:spcAft>
              <a:buClr>
                <a:srgbClr val="999999"/>
              </a:buClr>
              <a:buSzPts val="2400"/>
              <a:buNone/>
              <a:defRPr sz="2400">
                <a:solidFill>
                  <a:srgbClr val="999999"/>
                </a:solidFill>
              </a:defRPr>
            </a:lvl2pPr>
            <a:lvl3pPr lvl="2" algn="l">
              <a:lnSpc>
                <a:spcPct val="100000"/>
              </a:lnSpc>
              <a:spcBef>
                <a:spcPts val="0"/>
              </a:spcBef>
              <a:spcAft>
                <a:spcPts val="0"/>
              </a:spcAft>
              <a:buClr>
                <a:srgbClr val="999999"/>
              </a:buClr>
              <a:buSzPts val="2400"/>
              <a:buNone/>
              <a:defRPr sz="2400">
                <a:solidFill>
                  <a:srgbClr val="999999"/>
                </a:solidFill>
              </a:defRPr>
            </a:lvl3pPr>
            <a:lvl4pPr lvl="3" algn="l">
              <a:lnSpc>
                <a:spcPct val="100000"/>
              </a:lnSpc>
              <a:spcBef>
                <a:spcPts val="0"/>
              </a:spcBef>
              <a:spcAft>
                <a:spcPts val="0"/>
              </a:spcAft>
              <a:buClr>
                <a:srgbClr val="999999"/>
              </a:buClr>
              <a:buSzPts val="2400"/>
              <a:buNone/>
              <a:defRPr sz="2400">
                <a:solidFill>
                  <a:srgbClr val="999999"/>
                </a:solidFill>
              </a:defRPr>
            </a:lvl4pPr>
            <a:lvl5pPr lvl="4" algn="l">
              <a:lnSpc>
                <a:spcPct val="100000"/>
              </a:lnSpc>
              <a:spcBef>
                <a:spcPts val="0"/>
              </a:spcBef>
              <a:spcAft>
                <a:spcPts val="0"/>
              </a:spcAft>
              <a:buClr>
                <a:srgbClr val="999999"/>
              </a:buClr>
              <a:buSzPts val="2400"/>
              <a:buNone/>
              <a:defRPr sz="2400">
                <a:solidFill>
                  <a:srgbClr val="999999"/>
                </a:solidFill>
              </a:defRPr>
            </a:lvl5pPr>
            <a:lvl6pPr lvl="5" algn="l">
              <a:lnSpc>
                <a:spcPct val="100000"/>
              </a:lnSpc>
              <a:spcBef>
                <a:spcPts val="0"/>
              </a:spcBef>
              <a:spcAft>
                <a:spcPts val="0"/>
              </a:spcAft>
              <a:buClr>
                <a:srgbClr val="999999"/>
              </a:buClr>
              <a:buSzPts val="2400"/>
              <a:buNone/>
              <a:defRPr sz="2400">
                <a:solidFill>
                  <a:srgbClr val="999999"/>
                </a:solidFill>
              </a:defRPr>
            </a:lvl6pPr>
            <a:lvl7pPr lvl="6" algn="l">
              <a:lnSpc>
                <a:spcPct val="100000"/>
              </a:lnSpc>
              <a:spcBef>
                <a:spcPts val="0"/>
              </a:spcBef>
              <a:spcAft>
                <a:spcPts val="0"/>
              </a:spcAft>
              <a:buClr>
                <a:srgbClr val="999999"/>
              </a:buClr>
              <a:buSzPts val="2400"/>
              <a:buNone/>
              <a:defRPr sz="2400">
                <a:solidFill>
                  <a:srgbClr val="999999"/>
                </a:solidFill>
              </a:defRPr>
            </a:lvl7pPr>
            <a:lvl8pPr lvl="7" algn="l">
              <a:lnSpc>
                <a:spcPct val="100000"/>
              </a:lnSpc>
              <a:spcBef>
                <a:spcPts val="0"/>
              </a:spcBef>
              <a:spcAft>
                <a:spcPts val="0"/>
              </a:spcAft>
              <a:buClr>
                <a:srgbClr val="999999"/>
              </a:buClr>
              <a:buSzPts val="2400"/>
              <a:buNone/>
              <a:defRPr sz="2400">
                <a:solidFill>
                  <a:srgbClr val="999999"/>
                </a:solidFill>
              </a:defRPr>
            </a:lvl8pPr>
            <a:lvl9pPr lvl="8" algn="l">
              <a:lnSpc>
                <a:spcPct val="100000"/>
              </a:lnSpc>
              <a:spcBef>
                <a:spcPts val="0"/>
              </a:spcBef>
              <a:spcAft>
                <a:spcPts val="0"/>
              </a:spcAft>
              <a:buClr>
                <a:srgbClr val="999999"/>
              </a:buClr>
              <a:buSzPts val="2400"/>
              <a:buNone/>
              <a:defRPr sz="2400">
                <a:solidFill>
                  <a:srgbClr val="999999"/>
                </a:solidFill>
              </a:defRPr>
            </a:lvl9pPr>
          </a:lstStyle>
          <a:p/>
        </p:txBody>
      </p:sp>
      <p:sp>
        <p:nvSpPr>
          <p:cNvPr id="14" name="Google Shape;14;p59"/>
          <p:cNvSpPr/>
          <p:nvPr/>
        </p:nvSpPr>
        <p:spPr>
          <a:xfrm>
            <a:off x="7070975" y="4504550"/>
            <a:ext cx="2073000" cy="6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59"/>
          <p:cNvPicPr preferRelativeResize="0"/>
          <p:nvPr/>
        </p:nvPicPr>
        <p:blipFill rotWithShape="1">
          <a:blip r:embed="rId2">
            <a:alphaModFix/>
          </a:blip>
          <a:srcRect b="0" l="0" r="0" t="0"/>
          <a:stretch/>
        </p:blipFill>
        <p:spPr>
          <a:xfrm>
            <a:off x="500512" y="973400"/>
            <a:ext cx="4670350" cy="985050"/>
          </a:xfrm>
          <a:prstGeom prst="rect">
            <a:avLst/>
          </a:prstGeom>
          <a:noFill/>
          <a:ln>
            <a:noFill/>
          </a:ln>
        </p:spPr>
      </p:pic>
      <p:sp>
        <p:nvSpPr>
          <p:cNvPr id="16" name="Google Shape;16;p59"/>
          <p:cNvSpPr txBox="1"/>
          <p:nvPr>
            <p:ph idx="2" type="subTitle"/>
          </p:nvPr>
        </p:nvSpPr>
        <p:spPr>
          <a:xfrm>
            <a:off x="416250" y="2854250"/>
            <a:ext cx="8183700" cy="570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999999"/>
              </a:buClr>
              <a:buSzPts val="2100"/>
              <a:buFont typeface="Source Sans Pro"/>
              <a:buNone/>
              <a:defRPr sz="2100">
                <a:solidFill>
                  <a:srgbClr val="999999"/>
                </a:solidFill>
                <a:latin typeface="Source Sans Pro"/>
                <a:ea typeface="Source Sans Pro"/>
                <a:cs typeface="Source Sans Pro"/>
                <a:sym typeface="Source Sans Pro"/>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6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None/>
              <a:defRPr sz="2100"/>
            </a:lvl1pPr>
          </a:lstStyle>
          <a:p/>
        </p:txBody>
      </p:sp>
      <p:sp>
        <p:nvSpPr>
          <p:cNvPr id="59" name="Google Shape;59;p68"/>
          <p:cNvSpPr txBox="1"/>
          <p:nvPr>
            <p:ph idx="12" type="sldNum"/>
          </p:nvPr>
        </p:nvSpPr>
        <p:spPr>
          <a:xfrm>
            <a:off x="3116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sp>
        <p:nvSpPr>
          <p:cNvPr id="61" name="Google Shape;61;p69"/>
          <p:cNvSpPr/>
          <p:nvPr/>
        </p:nvSpPr>
        <p:spPr>
          <a:xfrm>
            <a:off x="80700" y="2651100"/>
            <a:ext cx="8982600" cy="2411700"/>
          </a:xfrm>
          <a:prstGeom prst="rect">
            <a:avLst/>
          </a:prstGeom>
          <a:solidFill>
            <a:srgbClr val="00C0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9"/>
          <p:cNvSpPr txBox="1"/>
          <p:nvPr>
            <p:ph hasCustomPrompt="1" type="title"/>
          </p:nvPr>
        </p:nvSpPr>
        <p:spPr>
          <a:xfrm>
            <a:off x="311700" y="743001"/>
            <a:ext cx="8520600" cy="2006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lnSpc>
                <a:spcPct val="100000"/>
              </a:lnSpc>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lnSpc>
                <a:spcPct val="100000"/>
              </a:lnSpc>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lnSpc>
                <a:spcPct val="100000"/>
              </a:lnSpc>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lnSpc>
                <a:spcPct val="100000"/>
              </a:lnSpc>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lnSpc>
                <a:spcPct val="100000"/>
              </a:lnSpc>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lnSpc>
                <a:spcPct val="100000"/>
              </a:lnSpc>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lnSpc>
                <a:spcPct val="100000"/>
              </a:lnSpc>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lnSpc>
                <a:spcPct val="100000"/>
              </a:lnSpc>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63" name="Google Shape;63;p69"/>
          <p:cNvSpPr txBox="1"/>
          <p:nvPr>
            <p:ph idx="1" type="body"/>
          </p:nvPr>
        </p:nvSpPr>
        <p:spPr>
          <a:xfrm>
            <a:off x="311700" y="2845182"/>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64" name="Google Shape;64;p69"/>
          <p:cNvSpPr txBox="1"/>
          <p:nvPr>
            <p:ph idx="12" type="sldNum"/>
          </p:nvPr>
        </p:nvSpPr>
        <p:spPr>
          <a:xfrm>
            <a:off x="3116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9pPr>
          </a:lstStyle>
          <a:p>
            <a:pPr indent="0" lvl="0" marL="0" rtl="0" algn="l">
              <a:spcBef>
                <a:spcPts val="0"/>
              </a:spcBef>
              <a:spcAft>
                <a:spcPts val="0"/>
              </a:spcAft>
              <a:buNone/>
            </a:pPr>
            <a:fld id="{00000000-1234-1234-1234-123412341234}" type="slidenum">
              <a:rPr lang="en"/>
              <a:t>‹#›</a:t>
            </a:fld>
            <a:endParaRPr/>
          </a:p>
        </p:txBody>
      </p:sp>
      <p:pic>
        <p:nvPicPr>
          <p:cNvPr id="65" name="Google Shape;65;p69"/>
          <p:cNvPicPr preferRelativeResize="0"/>
          <p:nvPr/>
        </p:nvPicPr>
        <p:blipFill rotWithShape="1">
          <a:blip r:embed="rId2">
            <a:alphaModFix amt="67000"/>
          </a:blip>
          <a:srcRect b="347" l="0" r="0" t="347"/>
          <a:stretch/>
        </p:blipFill>
        <p:spPr>
          <a:xfrm>
            <a:off x="7107458" y="4568877"/>
            <a:ext cx="1879301"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70"/>
          <p:cNvSpPr txBox="1"/>
          <p:nvPr>
            <p:ph idx="12" type="sldNum"/>
          </p:nvPr>
        </p:nvSpPr>
        <p:spPr>
          <a:xfrm>
            <a:off x="3116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0C0F3"/>
        </a:solidFill>
      </p:bgPr>
    </p:bg>
    <p:spTree>
      <p:nvGrpSpPr>
        <p:cNvPr id="17" name="Shape 17"/>
        <p:cNvGrpSpPr/>
        <p:nvPr/>
      </p:nvGrpSpPr>
      <p:grpSpPr>
        <a:xfrm>
          <a:off x="0" y="0"/>
          <a:ext cx="0" cy="0"/>
          <a:chOff x="0" y="0"/>
          <a:chExt cx="0" cy="0"/>
        </a:xfrm>
      </p:grpSpPr>
      <p:sp>
        <p:nvSpPr>
          <p:cNvPr id="18" name="Google Shape;18;p60"/>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9" name="Google Shape;19;p60"/>
          <p:cNvSpPr txBox="1"/>
          <p:nvPr>
            <p:ph idx="12" type="sldNum"/>
          </p:nvPr>
        </p:nvSpPr>
        <p:spPr>
          <a:xfrm>
            <a:off x="3116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9pPr>
          </a:lstStyle>
          <a:p>
            <a:pPr indent="0" lvl="0" marL="0" rtl="0" algn="l">
              <a:spcBef>
                <a:spcPts val="0"/>
              </a:spcBef>
              <a:spcAft>
                <a:spcPts val="0"/>
              </a:spcAft>
              <a:buNone/>
            </a:pPr>
            <a:fld id="{00000000-1234-1234-1234-123412341234}" type="slidenum">
              <a:rPr lang="en"/>
              <a:t>‹#›</a:t>
            </a:fld>
            <a:endParaRPr/>
          </a:p>
        </p:txBody>
      </p:sp>
      <p:sp>
        <p:nvSpPr>
          <p:cNvPr id="20" name="Google Shape;20;p60"/>
          <p:cNvSpPr/>
          <p:nvPr/>
        </p:nvSpPr>
        <p:spPr>
          <a:xfrm>
            <a:off x="6919775" y="4293975"/>
            <a:ext cx="2224200" cy="849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 name="Google Shape;21;p60"/>
          <p:cNvPicPr preferRelativeResize="0"/>
          <p:nvPr/>
        </p:nvPicPr>
        <p:blipFill rotWithShape="1">
          <a:blip r:embed="rId2">
            <a:alphaModFix amt="67000"/>
          </a:blip>
          <a:srcRect b="347" l="0" r="0" t="347"/>
          <a:stretch/>
        </p:blipFill>
        <p:spPr>
          <a:xfrm>
            <a:off x="7107458" y="4568877"/>
            <a:ext cx="1879301"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6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 name="Google Shape;24;p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 name="Google Shape;25;p61"/>
          <p:cNvSpPr txBox="1"/>
          <p:nvPr>
            <p:ph idx="12" type="sldNum"/>
          </p:nvPr>
        </p:nvSpPr>
        <p:spPr>
          <a:xfrm>
            <a:off x="3116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 name="Shape 26"/>
        <p:cNvGrpSpPr/>
        <p:nvPr/>
      </p:nvGrpSpPr>
      <p:grpSpPr>
        <a:xfrm>
          <a:off x="0" y="0"/>
          <a:ext cx="0" cy="0"/>
          <a:chOff x="0" y="0"/>
          <a:chExt cx="0" cy="0"/>
        </a:xfrm>
      </p:grpSpPr>
      <p:sp>
        <p:nvSpPr>
          <p:cNvPr id="27" name="Google Shape;27;p62"/>
          <p:cNvSpPr/>
          <p:nvPr/>
        </p:nvSpPr>
        <p:spPr>
          <a:xfrm>
            <a:off x="4636800" y="80700"/>
            <a:ext cx="4426500" cy="4982100"/>
          </a:xfrm>
          <a:prstGeom prst="rect">
            <a:avLst/>
          </a:prstGeom>
          <a:solidFill>
            <a:srgbClr val="00C0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 name="Google Shape;28;p62"/>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29" name="Google Shape;29;p62"/>
          <p:cNvSpPr txBox="1"/>
          <p:nvPr>
            <p:ph type="title"/>
          </p:nvPr>
        </p:nvSpPr>
        <p:spPr>
          <a:xfrm>
            <a:off x="265500" y="1181700"/>
            <a:ext cx="4045200" cy="1533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0" name="Google Shape;30;p62"/>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 name="Google Shape;31;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32" name="Google Shape;32;p62"/>
          <p:cNvSpPr txBox="1"/>
          <p:nvPr>
            <p:ph idx="12" type="sldNum"/>
          </p:nvPr>
        </p:nvSpPr>
        <p:spPr>
          <a:xfrm>
            <a:off x="3116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9pPr>
          </a:lstStyle>
          <a:p>
            <a:pPr indent="0" lvl="0" marL="0" rtl="0" algn="l">
              <a:spcBef>
                <a:spcPts val="0"/>
              </a:spcBef>
              <a:spcAft>
                <a:spcPts val="0"/>
              </a:spcAft>
              <a:buNone/>
            </a:pPr>
            <a:fld id="{00000000-1234-1234-1234-123412341234}" type="slidenum">
              <a:rPr lang="en"/>
              <a:t>‹#›</a:t>
            </a:fld>
            <a:endParaRPr/>
          </a:p>
        </p:txBody>
      </p:sp>
      <p:pic>
        <p:nvPicPr>
          <p:cNvPr id="33" name="Google Shape;33;p62"/>
          <p:cNvPicPr preferRelativeResize="0"/>
          <p:nvPr/>
        </p:nvPicPr>
        <p:blipFill rotWithShape="1">
          <a:blip r:embed="rId2">
            <a:alphaModFix amt="67000"/>
          </a:blip>
          <a:srcRect b="347" l="0" r="0" t="347"/>
          <a:stretch/>
        </p:blipFill>
        <p:spPr>
          <a:xfrm>
            <a:off x="7107458" y="4568877"/>
            <a:ext cx="1879301" cy="393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34" name="Shape 34"/>
        <p:cNvGrpSpPr/>
        <p:nvPr/>
      </p:nvGrpSpPr>
      <p:grpSpPr>
        <a:xfrm>
          <a:off x="0" y="0"/>
          <a:ext cx="0" cy="0"/>
          <a:chOff x="0" y="0"/>
          <a:chExt cx="0" cy="0"/>
        </a:xfrm>
      </p:grpSpPr>
      <p:sp>
        <p:nvSpPr>
          <p:cNvPr id="35" name="Google Shape;35;p63"/>
          <p:cNvSpPr/>
          <p:nvPr/>
        </p:nvSpPr>
        <p:spPr>
          <a:xfrm>
            <a:off x="80700" y="2651100"/>
            <a:ext cx="8982600" cy="2411700"/>
          </a:xfrm>
          <a:prstGeom prst="rect">
            <a:avLst/>
          </a:prstGeom>
          <a:solidFill>
            <a:srgbClr val="00C0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63"/>
          <p:cNvSpPr txBox="1"/>
          <p:nvPr>
            <p:ph type="ctrTitle"/>
          </p:nvPr>
        </p:nvSpPr>
        <p:spPr>
          <a:xfrm>
            <a:off x="485875" y="264475"/>
            <a:ext cx="8183700" cy="1473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Font typeface="Raleway ExtraBold"/>
              <a:buNone/>
              <a:defRPr b="0" sz="4200">
                <a:latin typeface="Raleway ExtraBold"/>
                <a:ea typeface="Raleway ExtraBold"/>
                <a:cs typeface="Raleway ExtraBold"/>
                <a:sym typeface="Raleway ExtraBold"/>
              </a:defRPr>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37" name="Google Shape;37;p63"/>
          <p:cNvSpPr txBox="1"/>
          <p:nvPr>
            <p:ph idx="1" type="subTitle"/>
          </p:nvPr>
        </p:nvSpPr>
        <p:spPr>
          <a:xfrm>
            <a:off x="485875" y="1738075"/>
            <a:ext cx="8183700" cy="861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Font typeface="Source Sans Pro"/>
              <a:buNone/>
              <a:defRPr sz="2400">
                <a:latin typeface="Source Sans Pro"/>
                <a:ea typeface="Source Sans Pro"/>
                <a:cs typeface="Source Sans Pro"/>
                <a:sym typeface="Source Sans Pro"/>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8" name="Google Shape;38;p63"/>
          <p:cNvSpPr txBox="1"/>
          <p:nvPr>
            <p:ph idx="12" type="sldNum"/>
          </p:nvPr>
        </p:nvSpPr>
        <p:spPr>
          <a:xfrm>
            <a:off x="3116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9pPr>
          </a:lstStyle>
          <a:p>
            <a:pPr indent="0" lvl="0" marL="0" rtl="0" algn="l">
              <a:spcBef>
                <a:spcPts val="0"/>
              </a:spcBef>
              <a:spcAft>
                <a:spcPts val="0"/>
              </a:spcAft>
              <a:buNone/>
            </a:pPr>
            <a:fld id="{00000000-1234-1234-1234-123412341234}" type="slidenum">
              <a:rPr lang="en"/>
              <a:t>‹#›</a:t>
            </a:fld>
            <a:endParaRPr/>
          </a:p>
        </p:txBody>
      </p:sp>
      <p:pic>
        <p:nvPicPr>
          <p:cNvPr id="39" name="Google Shape;39;p63"/>
          <p:cNvPicPr preferRelativeResize="0"/>
          <p:nvPr/>
        </p:nvPicPr>
        <p:blipFill rotWithShape="1">
          <a:blip r:embed="rId2">
            <a:alphaModFix amt="67000"/>
          </a:blip>
          <a:srcRect b="347" l="0" r="0" t="347"/>
          <a:stretch/>
        </p:blipFill>
        <p:spPr>
          <a:xfrm>
            <a:off x="7107458" y="4568877"/>
            <a:ext cx="1879301"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64"/>
          <p:cNvSpPr/>
          <p:nvPr/>
        </p:nvSpPr>
        <p:spPr>
          <a:xfrm>
            <a:off x="80700" y="2651100"/>
            <a:ext cx="8982600" cy="2411700"/>
          </a:xfrm>
          <a:prstGeom prst="rect">
            <a:avLst/>
          </a:prstGeom>
          <a:solidFill>
            <a:srgbClr val="00C0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4"/>
          <p:cNvSpPr txBox="1"/>
          <p:nvPr>
            <p:ph type="title"/>
          </p:nvPr>
        </p:nvSpPr>
        <p:spPr>
          <a:xfrm>
            <a:off x="485875" y="1714500"/>
            <a:ext cx="8183700" cy="78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3" name="Google Shape;43;p64"/>
          <p:cNvSpPr txBox="1"/>
          <p:nvPr>
            <p:ph idx="12" type="sldNum"/>
          </p:nvPr>
        </p:nvSpPr>
        <p:spPr>
          <a:xfrm>
            <a:off x="3116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9pPr>
          </a:lstStyle>
          <a:p>
            <a:pPr indent="0" lvl="0" marL="0" rtl="0" algn="l">
              <a:spcBef>
                <a:spcPts val="0"/>
              </a:spcBef>
              <a:spcAft>
                <a:spcPts val="0"/>
              </a:spcAft>
              <a:buNone/>
            </a:pPr>
            <a:fld id="{00000000-1234-1234-1234-123412341234}" type="slidenum">
              <a:rPr lang="en"/>
              <a:t>‹#›</a:t>
            </a:fld>
            <a:endParaRPr/>
          </a:p>
        </p:txBody>
      </p:sp>
      <p:pic>
        <p:nvPicPr>
          <p:cNvPr id="44" name="Google Shape;44;p64"/>
          <p:cNvPicPr preferRelativeResize="0"/>
          <p:nvPr/>
        </p:nvPicPr>
        <p:blipFill rotWithShape="1">
          <a:blip r:embed="rId2">
            <a:alphaModFix amt="67000"/>
          </a:blip>
          <a:srcRect b="347" l="0" r="0" t="347"/>
          <a:stretch/>
        </p:blipFill>
        <p:spPr>
          <a:xfrm>
            <a:off x="7107458" y="4568877"/>
            <a:ext cx="1879301"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sp>
        <p:nvSpPr>
          <p:cNvPr id="46" name="Google Shape;46;p65"/>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7" name="Google Shape;47;p6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8" name="Google Shape;48;p6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 name="Google Shape;49;p65"/>
          <p:cNvSpPr txBox="1"/>
          <p:nvPr>
            <p:ph idx="12" type="sldNum"/>
          </p:nvPr>
        </p:nvSpPr>
        <p:spPr>
          <a:xfrm>
            <a:off x="3116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66"/>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66"/>
          <p:cNvSpPr txBox="1"/>
          <p:nvPr>
            <p:ph idx="12" type="sldNum"/>
          </p:nvPr>
        </p:nvSpPr>
        <p:spPr>
          <a:xfrm>
            <a:off x="3116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6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5" name="Google Shape;55;p6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6" name="Google Shape;56;p67"/>
          <p:cNvSpPr txBox="1"/>
          <p:nvPr>
            <p:ph idx="12" type="sldNum"/>
          </p:nvPr>
        </p:nvSpPr>
        <p:spPr>
          <a:xfrm>
            <a:off x="3116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58"/>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3000"/>
              <a:buFont typeface="Raleway ExtraBold"/>
              <a:buNone/>
              <a:defRPr b="0" i="0" sz="3000" u="none" cap="none" strike="noStrike">
                <a:solidFill>
                  <a:schemeClr val="dk2"/>
                </a:solidFill>
                <a:latin typeface="Raleway ExtraBold"/>
                <a:ea typeface="Raleway ExtraBold"/>
                <a:cs typeface="Raleway ExtraBold"/>
                <a:sym typeface="Raleway ExtraBold"/>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7" name="Google Shape;7;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434343"/>
              </a:buClr>
              <a:buSzPts val="1800"/>
              <a:buFont typeface="Source Sans Pro"/>
              <a:buChar char="●"/>
              <a:defRPr b="0" i="0" sz="1800" u="none" cap="none" strike="noStrike">
                <a:solidFill>
                  <a:srgbClr val="434343"/>
                </a:solidFill>
                <a:latin typeface="Source Sans Pro"/>
                <a:ea typeface="Source Sans Pro"/>
                <a:cs typeface="Source Sans Pro"/>
                <a:sym typeface="Source Sans Pro"/>
              </a:defRPr>
            </a:lvl1pPr>
            <a:lvl2pPr indent="-317500" lvl="1" marL="914400" marR="0" rtl="0" algn="l">
              <a:lnSpc>
                <a:spcPct val="115000"/>
              </a:lnSpc>
              <a:spcBef>
                <a:spcPts val="0"/>
              </a:spcBef>
              <a:spcAft>
                <a:spcPts val="0"/>
              </a:spcAft>
              <a:buClr>
                <a:srgbClr val="434343"/>
              </a:buClr>
              <a:buSzPts val="1400"/>
              <a:buFont typeface="Source Sans Pro"/>
              <a:buChar char="○"/>
              <a:defRPr b="0" i="0" sz="1400" u="none" cap="none" strike="noStrike">
                <a:solidFill>
                  <a:srgbClr val="434343"/>
                </a:solidFill>
                <a:latin typeface="Source Sans Pro"/>
                <a:ea typeface="Source Sans Pro"/>
                <a:cs typeface="Source Sans Pro"/>
                <a:sym typeface="Source Sans Pro"/>
              </a:defRPr>
            </a:lvl2pPr>
            <a:lvl3pPr indent="-317500" lvl="2" marL="1371600" marR="0" rtl="0" algn="l">
              <a:lnSpc>
                <a:spcPct val="115000"/>
              </a:lnSpc>
              <a:spcBef>
                <a:spcPts val="0"/>
              </a:spcBef>
              <a:spcAft>
                <a:spcPts val="0"/>
              </a:spcAft>
              <a:buClr>
                <a:srgbClr val="434343"/>
              </a:buClr>
              <a:buSzPts val="1400"/>
              <a:buFont typeface="Source Sans Pro"/>
              <a:buChar char="■"/>
              <a:defRPr b="0" i="0" sz="1400" u="none" cap="none" strike="noStrike">
                <a:solidFill>
                  <a:srgbClr val="434343"/>
                </a:solidFill>
                <a:latin typeface="Source Sans Pro"/>
                <a:ea typeface="Source Sans Pro"/>
                <a:cs typeface="Source Sans Pro"/>
                <a:sym typeface="Source Sans Pro"/>
              </a:defRPr>
            </a:lvl3pPr>
            <a:lvl4pPr indent="-317500" lvl="3" marL="1828800" marR="0" rtl="0" algn="l">
              <a:lnSpc>
                <a:spcPct val="115000"/>
              </a:lnSpc>
              <a:spcBef>
                <a:spcPts val="0"/>
              </a:spcBef>
              <a:spcAft>
                <a:spcPts val="0"/>
              </a:spcAft>
              <a:buClr>
                <a:srgbClr val="434343"/>
              </a:buClr>
              <a:buSzPts val="1400"/>
              <a:buFont typeface="Source Sans Pro"/>
              <a:buChar char="●"/>
              <a:defRPr b="0" i="0" sz="1400" u="none" cap="none" strike="noStrike">
                <a:solidFill>
                  <a:srgbClr val="434343"/>
                </a:solidFill>
                <a:latin typeface="Source Sans Pro"/>
                <a:ea typeface="Source Sans Pro"/>
                <a:cs typeface="Source Sans Pro"/>
                <a:sym typeface="Source Sans Pro"/>
              </a:defRPr>
            </a:lvl4pPr>
            <a:lvl5pPr indent="-317500" lvl="4" marL="2286000" marR="0" rtl="0" algn="l">
              <a:lnSpc>
                <a:spcPct val="115000"/>
              </a:lnSpc>
              <a:spcBef>
                <a:spcPts val="0"/>
              </a:spcBef>
              <a:spcAft>
                <a:spcPts val="0"/>
              </a:spcAft>
              <a:buClr>
                <a:srgbClr val="434343"/>
              </a:buClr>
              <a:buSzPts val="1400"/>
              <a:buFont typeface="Source Sans Pro"/>
              <a:buChar char="○"/>
              <a:defRPr b="0" i="0" sz="1400" u="none" cap="none" strike="noStrike">
                <a:solidFill>
                  <a:srgbClr val="434343"/>
                </a:solidFill>
                <a:latin typeface="Source Sans Pro"/>
                <a:ea typeface="Source Sans Pro"/>
                <a:cs typeface="Source Sans Pro"/>
                <a:sym typeface="Source Sans Pro"/>
              </a:defRPr>
            </a:lvl5pPr>
            <a:lvl6pPr indent="-317500" lvl="5" marL="2743200" marR="0" rtl="0" algn="l">
              <a:lnSpc>
                <a:spcPct val="115000"/>
              </a:lnSpc>
              <a:spcBef>
                <a:spcPts val="0"/>
              </a:spcBef>
              <a:spcAft>
                <a:spcPts val="0"/>
              </a:spcAft>
              <a:buClr>
                <a:srgbClr val="434343"/>
              </a:buClr>
              <a:buSzPts val="1400"/>
              <a:buFont typeface="Source Sans Pro"/>
              <a:buChar char="■"/>
              <a:defRPr b="0" i="0" sz="1400" u="none" cap="none" strike="noStrike">
                <a:solidFill>
                  <a:srgbClr val="434343"/>
                </a:solidFill>
                <a:latin typeface="Source Sans Pro"/>
                <a:ea typeface="Source Sans Pro"/>
                <a:cs typeface="Source Sans Pro"/>
                <a:sym typeface="Source Sans Pro"/>
              </a:defRPr>
            </a:lvl6pPr>
            <a:lvl7pPr indent="-317500" lvl="6" marL="3200400" marR="0" rtl="0" algn="l">
              <a:lnSpc>
                <a:spcPct val="115000"/>
              </a:lnSpc>
              <a:spcBef>
                <a:spcPts val="0"/>
              </a:spcBef>
              <a:spcAft>
                <a:spcPts val="0"/>
              </a:spcAft>
              <a:buClr>
                <a:srgbClr val="434343"/>
              </a:buClr>
              <a:buSzPts val="1400"/>
              <a:buFont typeface="Source Sans Pro"/>
              <a:buChar char="●"/>
              <a:defRPr b="0" i="0" sz="1400" u="none" cap="none" strike="noStrike">
                <a:solidFill>
                  <a:srgbClr val="434343"/>
                </a:solidFill>
                <a:latin typeface="Source Sans Pro"/>
                <a:ea typeface="Source Sans Pro"/>
                <a:cs typeface="Source Sans Pro"/>
                <a:sym typeface="Source Sans Pro"/>
              </a:defRPr>
            </a:lvl7pPr>
            <a:lvl8pPr indent="-317500" lvl="7" marL="3657600" marR="0" rtl="0" algn="l">
              <a:lnSpc>
                <a:spcPct val="115000"/>
              </a:lnSpc>
              <a:spcBef>
                <a:spcPts val="0"/>
              </a:spcBef>
              <a:spcAft>
                <a:spcPts val="0"/>
              </a:spcAft>
              <a:buClr>
                <a:srgbClr val="434343"/>
              </a:buClr>
              <a:buSzPts val="1400"/>
              <a:buFont typeface="Source Sans Pro"/>
              <a:buChar char="○"/>
              <a:defRPr b="0" i="0" sz="1400" u="none" cap="none" strike="noStrike">
                <a:solidFill>
                  <a:srgbClr val="434343"/>
                </a:solidFill>
                <a:latin typeface="Source Sans Pro"/>
                <a:ea typeface="Source Sans Pro"/>
                <a:cs typeface="Source Sans Pro"/>
                <a:sym typeface="Source Sans Pro"/>
              </a:defRPr>
            </a:lvl8pPr>
            <a:lvl9pPr indent="-317500" lvl="8" marL="4114800" marR="0" rtl="0" algn="l">
              <a:lnSpc>
                <a:spcPct val="115000"/>
              </a:lnSpc>
              <a:spcBef>
                <a:spcPts val="0"/>
              </a:spcBef>
              <a:spcAft>
                <a:spcPts val="0"/>
              </a:spcAft>
              <a:buClr>
                <a:srgbClr val="434343"/>
              </a:buClr>
              <a:buSzPts val="1400"/>
              <a:buFont typeface="Source Sans Pro"/>
              <a:buChar char="■"/>
              <a:defRPr b="0" i="0" sz="1400" u="none" cap="none" strike="noStrike">
                <a:solidFill>
                  <a:srgbClr val="434343"/>
                </a:solidFill>
                <a:latin typeface="Source Sans Pro"/>
                <a:ea typeface="Source Sans Pro"/>
                <a:cs typeface="Source Sans Pro"/>
                <a:sym typeface="Source Sans Pro"/>
              </a:defRPr>
            </a:lvl9pPr>
          </a:lstStyle>
          <a:p/>
        </p:txBody>
      </p:sp>
      <p:sp>
        <p:nvSpPr>
          <p:cNvPr id="8" name="Google Shape;8;p58"/>
          <p:cNvSpPr txBox="1"/>
          <p:nvPr>
            <p:ph idx="12" type="sldNum"/>
          </p:nvPr>
        </p:nvSpPr>
        <p:spPr>
          <a:xfrm>
            <a:off x="3116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9pPr>
          </a:lstStyle>
          <a:p>
            <a:pPr indent="0" lvl="0" marL="0" rtl="0" algn="l">
              <a:spcBef>
                <a:spcPts val="0"/>
              </a:spcBef>
              <a:spcAft>
                <a:spcPts val="0"/>
              </a:spcAft>
              <a:buNone/>
            </a:pPr>
            <a:fld id="{00000000-1234-1234-1234-123412341234}" type="slidenum">
              <a:rPr lang="en"/>
              <a:t>‹#›</a:t>
            </a:fld>
            <a:endParaRPr/>
          </a:p>
        </p:txBody>
      </p:sp>
      <p:pic>
        <p:nvPicPr>
          <p:cNvPr id="9" name="Google Shape;9;p58"/>
          <p:cNvPicPr preferRelativeResize="0"/>
          <p:nvPr/>
        </p:nvPicPr>
        <p:blipFill rotWithShape="1">
          <a:blip r:embed="rId1">
            <a:alphaModFix amt="20000"/>
          </a:blip>
          <a:srcRect b="0" l="0" r="0" t="0"/>
          <a:stretch/>
        </p:blipFill>
        <p:spPr>
          <a:xfrm>
            <a:off x="7107458" y="4568877"/>
            <a:ext cx="1879301" cy="393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jpg"/><Relationship Id="rId4" Type="http://schemas.openxmlformats.org/officeDocument/2006/relationships/image" Target="../media/image2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6.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www.youtube.com/watch?v=yY96hTb8WgI" TargetMode="External"/><Relationship Id="rId4" Type="http://schemas.openxmlformats.org/officeDocument/2006/relationships/image" Target="../media/image3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
          <p:cNvSpPr txBox="1"/>
          <p:nvPr>
            <p:ph type="ctrTitle"/>
          </p:nvPr>
        </p:nvSpPr>
        <p:spPr>
          <a:xfrm>
            <a:off x="421975" y="2747750"/>
            <a:ext cx="8183700" cy="1473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lang="en" sz="3600"/>
              <a:t>User Perception and Usability</a:t>
            </a:r>
            <a:endParaRPr sz="3600"/>
          </a:p>
        </p:txBody>
      </p:sp>
      <p:sp>
        <p:nvSpPr>
          <p:cNvPr id="73" name="Google Shape;73;p1"/>
          <p:cNvSpPr txBox="1"/>
          <p:nvPr>
            <p:ph idx="1" type="subTitle"/>
          </p:nvPr>
        </p:nvSpPr>
        <p:spPr>
          <a:xfrm>
            <a:off x="421975" y="4221350"/>
            <a:ext cx="8183700" cy="570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March, 2024</a:t>
            </a:r>
            <a:endParaRPr/>
          </a:p>
        </p:txBody>
      </p:sp>
      <p:sp>
        <p:nvSpPr>
          <p:cNvPr id="74" name="Google Shape;74;p1"/>
          <p:cNvSpPr txBox="1"/>
          <p:nvPr>
            <p:ph idx="2" type="subTitle"/>
          </p:nvPr>
        </p:nvSpPr>
        <p:spPr>
          <a:xfrm>
            <a:off x="416250" y="2854250"/>
            <a:ext cx="8183700" cy="5706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0000"/>
              </a:lnSpc>
              <a:spcBef>
                <a:spcPts val="0"/>
              </a:spcBef>
              <a:spcAft>
                <a:spcPts val="0"/>
              </a:spcAft>
              <a:buSzPct val="142857"/>
              <a:buNone/>
            </a:pPr>
            <a:r>
              <a:rPr lang="en"/>
              <a:t>5CS020-HCI (Human Computer Interaction)</a:t>
            </a:r>
            <a:endParaRPr/>
          </a:p>
          <a:p>
            <a:pPr indent="0" lvl="0" marL="0" rtl="0" algn="l">
              <a:lnSpc>
                <a:spcPct val="100000"/>
              </a:lnSpc>
              <a:spcBef>
                <a:spcPts val="0"/>
              </a:spcBef>
              <a:spcAft>
                <a:spcPts val="0"/>
              </a:spcAft>
              <a:buSzPct val="142857"/>
              <a:buNone/>
            </a:pPr>
            <a:r>
              <a:rPr lang="en"/>
              <a:t>Week - Five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0"/>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 other words, filling in the gap</a:t>
            </a:r>
            <a:endParaRPr/>
          </a:p>
        </p:txBody>
      </p:sp>
      <p:pic>
        <p:nvPicPr>
          <p:cNvPr id="134" name="Google Shape;134;p10"/>
          <p:cNvPicPr preferRelativeResize="0"/>
          <p:nvPr/>
        </p:nvPicPr>
        <p:blipFill rotWithShape="1">
          <a:blip r:embed="rId3">
            <a:alphaModFix/>
          </a:blip>
          <a:srcRect b="0" l="0" r="0" t="0"/>
          <a:stretch/>
        </p:blipFill>
        <p:spPr>
          <a:xfrm>
            <a:off x="152400" y="1548450"/>
            <a:ext cx="8839200" cy="2578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11"/>
          <p:cNvPicPr preferRelativeResize="0"/>
          <p:nvPr/>
        </p:nvPicPr>
        <p:blipFill rotWithShape="1">
          <a:blip r:embed="rId3">
            <a:alphaModFix/>
          </a:blip>
          <a:srcRect b="0" l="0" r="0" t="0"/>
          <a:stretch/>
        </p:blipFill>
        <p:spPr>
          <a:xfrm>
            <a:off x="1524000" y="644725"/>
            <a:ext cx="6096000" cy="3429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2"/>
          <p:cNvPicPr preferRelativeResize="0"/>
          <p:nvPr/>
        </p:nvPicPr>
        <p:blipFill rotWithShape="1">
          <a:blip r:embed="rId3">
            <a:alphaModFix/>
          </a:blip>
          <a:srcRect b="21016" l="0" r="0" t="22562"/>
          <a:stretch/>
        </p:blipFill>
        <p:spPr>
          <a:xfrm>
            <a:off x="0" y="1389325"/>
            <a:ext cx="9144000" cy="2901849"/>
          </a:xfrm>
          <a:prstGeom prst="rect">
            <a:avLst/>
          </a:prstGeom>
          <a:noFill/>
          <a:ln>
            <a:noFill/>
          </a:ln>
        </p:spPr>
      </p:pic>
      <p:sp>
        <p:nvSpPr>
          <p:cNvPr id="145" name="Google Shape;145;p12"/>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This understanding has changed multiple fields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13"/>
          <p:cNvPicPr preferRelativeResize="0"/>
          <p:nvPr/>
        </p:nvPicPr>
        <p:blipFill rotWithShape="1">
          <a:blip r:embed="rId3">
            <a:alphaModFix/>
          </a:blip>
          <a:srcRect b="25242" l="0" r="0" t="20737"/>
          <a:stretch/>
        </p:blipFill>
        <p:spPr>
          <a:xfrm>
            <a:off x="0" y="1295025"/>
            <a:ext cx="9144000" cy="2778500"/>
          </a:xfrm>
          <a:prstGeom prst="rect">
            <a:avLst/>
          </a:prstGeom>
          <a:noFill/>
          <a:ln>
            <a:noFill/>
          </a:ln>
        </p:spPr>
      </p:pic>
      <p:sp>
        <p:nvSpPr>
          <p:cNvPr id="151" name="Google Shape;151;p13"/>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2"/>
              </a:buClr>
              <a:buSzPct val="36666"/>
              <a:buFont typeface="Arial"/>
              <a:buNone/>
            </a:pPr>
            <a:r>
              <a:rPr lang="en"/>
              <a:t>This understanding has changed multiple fields</a:t>
            </a:r>
            <a:endParaRPr/>
          </a:p>
          <a:p>
            <a:pPr indent="0" lvl="0" marL="0" rtl="0" algn="l">
              <a:lnSpc>
                <a:spcPct val="100000"/>
              </a:lnSpc>
              <a:spcBef>
                <a:spcPts val="0"/>
              </a:spcBef>
              <a:spcAft>
                <a:spcPts val="0"/>
              </a:spcAft>
              <a:buSzPct val="111111"/>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p>
            <a:pPr indent="-381000" lvl="0" marL="457200" rtl="0" algn="l">
              <a:lnSpc>
                <a:spcPct val="115000"/>
              </a:lnSpc>
              <a:spcBef>
                <a:spcPts val="0"/>
              </a:spcBef>
              <a:spcAft>
                <a:spcPts val="0"/>
              </a:spcAft>
              <a:buSzPts val="2400"/>
              <a:buChar char="●"/>
            </a:pPr>
            <a:r>
              <a:rPr lang="en" sz="2400"/>
              <a:t>Similarity</a:t>
            </a:r>
            <a:endParaRPr sz="2400"/>
          </a:p>
          <a:p>
            <a:pPr indent="-381000" lvl="0" marL="457200" rtl="0" algn="l">
              <a:lnSpc>
                <a:spcPct val="115000"/>
              </a:lnSpc>
              <a:spcBef>
                <a:spcPts val="0"/>
              </a:spcBef>
              <a:spcAft>
                <a:spcPts val="0"/>
              </a:spcAft>
              <a:buSzPts val="2400"/>
              <a:buChar char="●"/>
            </a:pPr>
            <a:r>
              <a:rPr lang="en" sz="2400"/>
              <a:t>Grouping</a:t>
            </a:r>
            <a:endParaRPr sz="2400"/>
          </a:p>
          <a:p>
            <a:pPr indent="-381000" lvl="0" marL="457200" rtl="0" algn="l">
              <a:lnSpc>
                <a:spcPct val="115000"/>
              </a:lnSpc>
              <a:spcBef>
                <a:spcPts val="0"/>
              </a:spcBef>
              <a:spcAft>
                <a:spcPts val="0"/>
              </a:spcAft>
              <a:buSzPts val="2400"/>
              <a:buChar char="●"/>
            </a:pPr>
            <a:r>
              <a:rPr lang="en" sz="2400"/>
              <a:t>Figure-Ground</a:t>
            </a:r>
            <a:endParaRPr sz="2400"/>
          </a:p>
          <a:p>
            <a:pPr indent="-381000" lvl="0" marL="457200" rtl="0" algn="l">
              <a:lnSpc>
                <a:spcPct val="115000"/>
              </a:lnSpc>
              <a:spcBef>
                <a:spcPts val="0"/>
              </a:spcBef>
              <a:spcAft>
                <a:spcPts val="0"/>
              </a:spcAft>
              <a:buSzPts val="2400"/>
              <a:buChar char="●"/>
            </a:pPr>
            <a:r>
              <a:rPr lang="en" sz="2400"/>
              <a:t>Proportion</a:t>
            </a:r>
            <a:endParaRPr sz="2400"/>
          </a:p>
          <a:p>
            <a:pPr indent="-381000" lvl="0" marL="457200" rtl="0" algn="l">
              <a:lnSpc>
                <a:spcPct val="115000"/>
              </a:lnSpc>
              <a:spcBef>
                <a:spcPts val="0"/>
              </a:spcBef>
              <a:spcAft>
                <a:spcPts val="0"/>
              </a:spcAft>
              <a:buSzPts val="2400"/>
              <a:buChar char="●"/>
            </a:pPr>
            <a:r>
              <a:rPr lang="en" sz="2400"/>
              <a:t>Continuation</a:t>
            </a:r>
            <a:endParaRPr sz="2400"/>
          </a:p>
          <a:p>
            <a:pPr indent="-381000" lvl="0" marL="457200" rtl="0" algn="l">
              <a:lnSpc>
                <a:spcPct val="115000"/>
              </a:lnSpc>
              <a:spcBef>
                <a:spcPts val="0"/>
              </a:spcBef>
              <a:spcAft>
                <a:spcPts val="0"/>
              </a:spcAft>
              <a:buSzPts val="2400"/>
              <a:buChar char="●"/>
            </a:pPr>
            <a:r>
              <a:rPr lang="en" sz="2400"/>
              <a:t>Area</a:t>
            </a:r>
            <a:endParaRPr sz="2400"/>
          </a:p>
        </p:txBody>
      </p:sp>
      <p:sp>
        <p:nvSpPr>
          <p:cNvPr id="157" name="Google Shape;157;p14"/>
          <p:cNvSpPr txBox="1"/>
          <p:nvPr>
            <p:ph type="title"/>
          </p:nvPr>
        </p:nvSpPr>
        <p:spPr>
          <a:xfrm>
            <a:off x="265500" y="1181700"/>
            <a:ext cx="4045200" cy="15336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Some practical Gestalt Principles</a:t>
            </a:r>
            <a:endParaRPr/>
          </a:p>
        </p:txBody>
      </p:sp>
      <p:sp>
        <p:nvSpPr>
          <p:cNvPr id="158" name="Google Shape;158;p14"/>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100"/>
              <a:buNone/>
            </a:pPr>
            <a:r>
              <a:rPr lang="en"/>
              <a:t>There is no definitive list of Gestalt Principles. It varies from person to person and school to school.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5"/>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Similarity</a:t>
            </a:r>
            <a:endParaRPr/>
          </a:p>
        </p:txBody>
      </p:sp>
      <p:sp>
        <p:nvSpPr>
          <p:cNvPr id="164" name="Google Shape;164;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Similar objects have similar uses or properties</a:t>
            </a:r>
            <a:endParaRPr/>
          </a:p>
          <a:p>
            <a:pPr indent="-342900" lvl="0" marL="457200" rtl="0" algn="l">
              <a:lnSpc>
                <a:spcPct val="115000"/>
              </a:lnSpc>
              <a:spcBef>
                <a:spcPts val="0"/>
              </a:spcBef>
              <a:spcAft>
                <a:spcPts val="0"/>
              </a:spcAft>
              <a:buSzPts val="1800"/>
              <a:buChar char="●"/>
            </a:pPr>
            <a:r>
              <a:rPr lang="en"/>
              <a:t>Establishing similarity is a simple and effective way of communication</a:t>
            </a:r>
            <a:endParaRPr/>
          </a:p>
          <a:p>
            <a:pPr indent="-342900" lvl="0" marL="457200" rtl="0" algn="l">
              <a:lnSpc>
                <a:spcPct val="115000"/>
              </a:lnSpc>
              <a:spcBef>
                <a:spcPts val="0"/>
              </a:spcBef>
              <a:spcAft>
                <a:spcPts val="0"/>
              </a:spcAft>
              <a:buSzPts val="1800"/>
              <a:buChar char="●"/>
            </a:pPr>
            <a:r>
              <a:rPr lang="en"/>
              <a:t>Usually used to establish visual cues using specific colors and other visual properties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6"/>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Primary Action Color</a:t>
            </a:r>
            <a:endParaRPr/>
          </a:p>
        </p:txBody>
      </p:sp>
      <p:pic>
        <p:nvPicPr>
          <p:cNvPr id="170" name="Google Shape;170;p16"/>
          <p:cNvPicPr preferRelativeResize="0"/>
          <p:nvPr/>
        </p:nvPicPr>
        <p:blipFill rotWithShape="1">
          <a:blip r:embed="rId3">
            <a:alphaModFix/>
          </a:blip>
          <a:srcRect b="0" l="0" r="0" t="0"/>
          <a:stretch/>
        </p:blipFill>
        <p:spPr>
          <a:xfrm>
            <a:off x="418775" y="1263825"/>
            <a:ext cx="4473899" cy="31789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7"/>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Primary Action Color</a:t>
            </a:r>
            <a:endParaRPr/>
          </a:p>
        </p:txBody>
      </p:sp>
      <p:pic>
        <p:nvPicPr>
          <p:cNvPr id="176" name="Google Shape;176;p17"/>
          <p:cNvPicPr preferRelativeResize="0"/>
          <p:nvPr/>
        </p:nvPicPr>
        <p:blipFill rotWithShape="1">
          <a:blip r:embed="rId3">
            <a:alphaModFix/>
          </a:blip>
          <a:srcRect b="0" l="0" r="0" t="0"/>
          <a:stretch/>
        </p:blipFill>
        <p:spPr>
          <a:xfrm>
            <a:off x="418775" y="1263825"/>
            <a:ext cx="4473899" cy="31788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8"/>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Primary Action Color</a:t>
            </a:r>
            <a:endParaRPr/>
          </a:p>
        </p:txBody>
      </p:sp>
      <p:pic>
        <p:nvPicPr>
          <p:cNvPr id="182" name="Google Shape;182;p18"/>
          <p:cNvPicPr preferRelativeResize="0"/>
          <p:nvPr/>
        </p:nvPicPr>
        <p:blipFill rotWithShape="1">
          <a:blip r:embed="rId3">
            <a:alphaModFix/>
          </a:blip>
          <a:srcRect b="0" l="0" r="0" t="0"/>
          <a:stretch/>
        </p:blipFill>
        <p:spPr>
          <a:xfrm>
            <a:off x="418776" y="1263825"/>
            <a:ext cx="4473886" cy="3178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9"/>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Layout Design</a:t>
            </a:r>
            <a:endParaRPr/>
          </a:p>
        </p:txBody>
      </p:sp>
      <p:pic>
        <p:nvPicPr>
          <p:cNvPr id="188" name="Google Shape;188;p19"/>
          <p:cNvPicPr preferRelativeResize="0"/>
          <p:nvPr/>
        </p:nvPicPr>
        <p:blipFill rotWithShape="1">
          <a:blip r:embed="rId3">
            <a:alphaModFix/>
          </a:blip>
          <a:srcRect b="0" l="0" r="0" t="0"/>
          <a:stretch/>
        </p:blipFill>
        <p:spPr>
          <a:xfrm>
            <a:off x="2494188" y="1238964"/>
            <a:ext cx="4155625" cy="31955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
          <p:cNvSpPr txBox="1"/>
          <p:nvPr>
            <p:ph type="title"/>
          </p:nvPr>
        </p:nvSpPr>
        <p:spPr>
          <a:xfrm>
            <a:off x="490250" y="526350"/>
            <a:ext cx="63318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3620"/>
              <a:t>“The boundaries of design are the same as the problems of perception”</a:t>
            </a:r>
            <a:endParaRPr sz="3620"/>
          </a:p>
          <a:p>
            <a:pPr indent="0" lvl="0" marL="0" rtl="0" algn="l">
              <a:lnSpc>
                <a:spcPct val="100000"/>
              </a:lnSpc>
              <a:spcBef>
                <a:spcPts val="0"/>
              </a:spcBef>
              <a:spcAft>
                <a:spcPts val="0"/>
              </a:spcAft>
              <a:buSzPts val="990"/>
              <a:buNone/>
            </a:pPr>
            <a:r>
              <a:t/>
            </a:r>
            <a:endParaRPr sz="3620"/>
          </a:p>
          <a:p>
            <a:pPr indent="-457200" lvl="0" marL="457200" rtl="0" algn="l">
              <a:lnSpc>
                <a:spcPct val="100000"/>
              </a:lnSpc>
              <a:spcBef>
                <a:spcPts val="0"/>
              </a:spcBef>
              <a:spcAft>
                <a:spcPts val="0"/>
              </a:spcAft>
              <a:buSzPts val="3620"/>
              <a:buFont typeface="Raleway Light"/>
              <a:buChar char="-"/>
            </a:pPr>
            <a:r>
              <a:rPr lang="en" sz="3620">
                <a:latin typeface="Raleway Light"/>
                <a:ea typeface="Raleway Light"/>
                <a:cs typeface="Raleway Light"/>
                <a:sym typeface="Raleway Light"/>
              </a:rPr>
              <a:t>John Hench</a:t>
            </a:r>
            <a:endParaRPr sz="3620">
              <a:latin typeface="Raleway Light"/>
              <a:ea typeface="Raleway Light"/>
              <a:cs typeface="Raleway Light"/>
              <a:sym typeface="Raleway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0"/>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Grouping</a:t>
            </a:r>
            <a:endParaRPr/>
          </a:p>
        </p:txBody>
      </p:sp>
      <p:sp>
        <p:nvSpPr>
          <p:cNvPr id="194" name="Google Shape;194;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By grouping different objects, we can establish a connection</a:t>
            </a:r>
            <a:endParaRPr/>
          </a:p>
          <a:p>
            <a:pPr indent="-342900" lvl="0" marL="457200" rtl="0" algn="l">
              <a:lnSpc>
                <a:spcPct val="115000"/>
              </a:lnSpc>
              <a:spcBef>
                <a:spcPts val="0"/>
              </a:spcBef>
              <a:spcAft>
                <a:spcPts val="0"/>
              </a:spcAft>
              <a:buSzPts val="1800"/>
              <a:buChar char="●"/>
            </a:pPr>
            <a:r>
              <a:rPr lang="en"/>
              <a:t>The objects may be visually similar or different</a:t>
            </a:r>
            <a:endParaRPr/>
          </a:p>
          <a:p>
            <a:pPr indent="-342900" lvl="0" marL="457200" rtl="0" algn="l">
              <a:lnSpc>
                <a:spcPct val="115000"/>
              </a:lnSpc>
              <a:spcBef>
                <a:spcPts val="0"/>
              </a:spcBef>
              <a:spcAft>
                <a:spcPts val="0"/>
              </a:spcAft>
              <a:buSzPts val="1800"/>
              <a:buChar char="●"/>
            </a:pPr>
            <a:r>
              <a:rPr lang="en"/>
              <a:t>The groups can be made either through enclosure and/or proximity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Proximity</a:t>
            </a:r>
            <a:endParaRPr/>
          </a:p>
        </p:txBody>
      </p:sp>
      <p:pic>
        <p:nvPicPr>
          <p:cNvPr id="200" name="Google Shape;200;p21"/>
          <p:cNvPicPr preferRelativeResize="0"/>
          <p:nvPr/>
        </p:nvPicPr>
        <p:blipFill rotWithShape="1">
          <a:blip r:embed="rId3">
            <a:alphaModFix/>
          </a:blip>
          <a:srcRect b="0" l="0" r="0" t="0"/>
          <a:stretch/>
        </p:blipFill>
        <p:spPr>
          <a:xfrm>
            <a:off x="311708" y="1152475"/>
            <a:ext cx="4877475" cy="33255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Proximity</a:t>
            </a:r>
            <a:endParaRPr/>
          </a:p>
        </p:txBody>
      </p:sp>
      <p:pic>
        <p:nvPicPr>
          <p:cNvPr id="206" name="Google Shape;206;p22"/>
          <p:cNvPicPr preferRelativeResize="0"/>
          <p:nvPr/>
        </p:nvPicPr>
        <p:blipFill rotWithShape="1">
          <a:blip r:embed="rId3">
            <a:alphaModFix/>
          </a:blip>
          <a:srcRect b="0" l="0" r="0" t="0"/>
          <a:stretch/>
        </p:blipFill>
        <p:spPr>
          <a:xfrm>
            <a:off x="311708" y="1152475"/>
            <a:ext cx="4877475" cy="33255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Enclosure</a:t>
            </a:r>
            <a:endParaRPr/>
          </a:p>
        </p:txBody>
      </p:sp>
      <p:pic>
        <p:nvPicPr>
          <p:cNvPr id="212" name="Google Shape;212;p23"/>
          <p:cNvPicPr preferRelativeResize="0"/>
          <p:nvPr/>
        </p:nvPicPr>
        <p:blipFill rotWithShape="1">
          <a:blip r:embed="rId3">
            <a:alphaModFix/>
          </a:blip>
          <a:srcRect b="0" l="0" r="0" t="0"/>
          <a:stretch/>
        </p:blipFill>
        <p:spPr>
          <a:xfrm>
            <a:off x="311708" y="1152475"/>
            <a:ext cx="4877475" cy="33255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Enclosure</a:t>
            </a:r>
            <a:endParaRPr/>
          </a:p>
        </p:txBody>
      </p:sp>
      <p:pic>
        <p:nvPicPr>
          <p:cNvPr id="218" name="Google Shape;218;p24"/>
          <p:cNvPicPr preferRelativeResize="0"/>
          <p:nvPr/>
        </p:nvPicPr>
        <p:blipFill rotWithShape="1">
          <a:blip r:embed="rId3">
            <a:alphaModFix/>
          </a:blip>
          <a:srcRect b="0" l="0" r="0" t="0"/>
          <a:stretch/>
        </p:blipFill>
        <p:spPr>
          <a:xfrm>
            <a:off x="311708" y="1152475"/>
            <a:ext cx="4877475" cy="33255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Grouping in UI Design</a:t>
            </a:r>
            <a:endParaRPr/>
          </a:p>
        </p:txBody>
      </p:sp>
      <p:pic>
        <p:nvPicPr>
          <p:cNvPr id="224" name="Google Shape;224;p25"/>
          <p:cNvPicPr preferRelativeResize="0"/>
          <p:nvPr/>
        </p:nvPicPr>
        <p:blipFill rotWithShape="1">
          <a:blip r:embed="rId3">
            <a:alphaModFix/>
          </a:blip>
          <a:srcRect b="0" l="0" r="0" t="0"/>
          <a:stretch/>
        </p:blipFill>
        <p:spPr>
          <a:xfrm>
            <a:off x="2496300" y="1257950"/>
            <a:ext cx="4546675" cy="33596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6"/>
          <p:cNvPicPr preferRelativeResize="0"/>
          <p:nvPr/>
        </p:nvPicPr>
        <p:blipFill rotWithShape="1">
          <a:blip r:embed="rId3">
            <a:alphaModFix/>
          </a:blip>
          <a:srcRect b="0" l="0" r="0" t="0"/>
          <a:stretch/>
        </p:blipFill>
        <p:spPr>
          <a:xfrm>
            <a:off x="2496300" y="1257950"/>
            <a:ext cx="4546675" cy="3359676"/>
          </a:xfrm>
          <a:prstGeom prst="rect">
            <a:avLst/>
          </a:prstGeom>
          <a:noFill/>
          <a:ln>
            <a:noFill/>
          </a:ln>
        </p:spPr>
      </p:pic>
      <p:sp>
        <p:nvSpPr>
          <p:cNvPr id="230" name="Google Shape;230;p26"/>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Grouping in UI Design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7"/>
          <p:cNvPicPr preferRelativeResize="0"/>
          <p:nvPr/>
        </p:nvPicPr>
        <p:blipFill rotWithShape="1">
          <a:blip r:embed="rId3">
            <a:alphaModFix/>
          </a:blip>
          <a:srcRect b="0" l="0" r="0" t="0"/>
          <a:stretch/>
        </p:blipFill>
        <p:spPr>
          <a:xfrm>
            <a:off x="2496300" y="1257980"/>
            <a:ext cx="4546675" cy="3359643"/>
          </a:xfrm>
          <a:prstGeom prst="rect">
            <a:avLst/>
          </a:prstGeom>
          <a:noFill/>
          <a:ln>
            <a:noFill/>
          </a:ln>
        </p:spPr>
      </p:pic>
      <p:sp>
        <p:nvSpPr>
          <p:cNvPr id="236" name="Google Shape;236;p27"/>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Grouping in UI Design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8"/>
          <p:cNvPicPr preferRelativeResize="0"/>
          <p:nvPr/>
        </p:nvPicPr>
        <p:blipFill rotWithShape="1">
          <a:blip r:embed="rId3">
            <a:alphaModFix/>
          </a:blip>
          <a:srcRect b="0" l="0" r="0" t="0"/>
          <a:stretch/>
        </p:blipFill>
        <p:spPr>
          <a:xfrm>
            <a:off x="2496300" y="1257975"/>
            <a:ext cx="4546656" cy="3359650"/>
          </a:xfrm>
          <a:prstGeom prst="rect">
            <a:avLst/>
          </a:prstGeom>
          <a:noFill/>
          <a:ln>
            <a:noFill/>
          </a:ln>
        </p:spPr>
      </p:pic>
      <p:sp>
        <p:nvSpPr>
          <p:cNvPr id="242" name="Google Shape;242;p28"/>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Grouping in UI Design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9"/>
          <p:cNvPicPr preferRelativeResize="0"/>
          <p:nvPr/>
        </p:nvPicPr>
        <p:blipFill rotWithShape="1">
          <a:blip r:embed="rId3">
            <a:alphaModFix/>
          </a:blip>
          <a:srcRect b="0" l="0" r="0" t="0"/>
          <a:stretch/>
        </p:blipFill>
        <p:spPr>
          <a:xfrm>
            <a:off x="2496301" y="1257975"/>
            <a:ext cx="4546636" cy="3359650"/>
          </a:xfrm>
          <a:prstGeom prst="rect">
            <a:avLst/>
          </a:prstGeom>
          <a:noFill/>
          <a:ln>
            <a:noFill/>
          </a:ln>
        </p:spPr>
      </p:pic>
      <p:sp>
        <p:nvSpPr>
          <p:cNvPr id="248" name="Google Shape;248;p29"/>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Grouping in UI Design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3"/>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Humans are complicated</a:t>
            </a:r>
            <a:endParaRPr/>
          </a:p>
        </p:txBody>
      </p:sp>
      <p:sp>
        <p:nvSpPr>
          <p:cNvPr id="85" name="Google Shape;8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We have been on earth for about  ± 200,000 years</a:t>
            </a:r>
            <a:endParaRPr/>
          </a:p>
          <a:p>
            <a:pPr indent="-342900" lvl="0" marL="457200" rtl="0" algn="l">
              <a:lnSpc>
                <a:spcPct val="115000"/>
              </a:lnSpc>
              <a:spcBef>
                <a:spcPts val="0"/>
              </a:spcBef>
              <a:spcAft>
                <a:spcPts val="0"/>
              </a:spcAft>
              <a:buSzPts val="1800"/>
              <a:buChar char="●"/>
            </a:pPr>
            <a:r>
              <a:rPr lang="en"/>
              <a:t>And our senses have evolved and fine tuned for survival</a:t>
            </a:r>
            <a:endParaRPr/>
          </a:p>
          <a:p>
            <a:pPr indent="-342900" lvl="0" marL="457200" rtl="0" algn="l">
              <a:lnSpc>
                <a:spcPct val="115000"/>
              </a:lnSpc>
              <a:spcBef>
                <a:spcPts val="0"/>
              </a:spcBef>
              <a:spcAft>
                <a:spcPts val="0"/>
              </a:spcAft>
              <a:buSzPts val="1800"/>
              <a:buChar char="●"/>
            </a:pPr>
            <a:r>
              <a:rPr lang="en"/>
              <a:t>What we perceive is not the same as what we see</a:t>
            </a:r>
            <a:endParaRPr/>
          </a:p>
          <a:p>
            <a:pPr indent="-342900" lvl="0" marL="457200" rtl="0" algn="l">
              <a:lnSpc>
                <a:spcPct val="115000"/>
              </a:lnSpc>
              <a:spcBef>
                <a:spcPts val="0"/>
              </a:spcBef>
              <a:spcAft>
                <a:spcPts val="0"/>
              </a:spcAft>
              <a:buSzPts val="1800"/>
              <a:buChar char="●"/>
            </a:pPr>
            <a:r>
              <a:rPr lang="en"/>
              <a:t>It is important to understand the difference</a:t>
            </a:r>
            <a:endParaRPr/>
          </a:p>
          <a:p>
            <a:pPr indent="-342900" lvl="0" marL="457200" rtl="0" algn="l">
              <a:lnSpc>
                <a:spcPct val="115000"/>
              </a:lnSpc>
              <a:spcBef>
                <a:spcPts val="0"/>
              </a:spcBef>
              <a:spcAft>
                <a:spcPts val="0"/>
              </a:spcAft>
              <a:buSzPts val="1800"/>
              <a:buChar char="●"/>
            </a:pPr>
            <a:r>
              <a:rPr lang="en"/>
              <a:t>And it’s important to have guiding principles to streamline our thought and communication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Figure ground</a:t>
            </a:r>
            <a:endParaRPr/>
          </a:p>
        </p:txBody>
      </p:sp>
      <p:pic>
        <p:nvPicPr>
          <p:cNvPr id="254" name="Google Shape;254;p30"/>
          <p:cNvPicPr preferRelativeResize="0"/>
          <p:nvPr/>
        </p:nvPicPr>
        <p:blipFill rotWithShape="1">
          <a:blip r:embed="rId3">
            <a:alphaModFix/>
          </a:blip>
          <a:srcRect b="0" l="30376" r="26899" t="0"/>
          <a:stretch/>
        </p:blipFill>
        <p:spPr>
          <a:xfrm>
            <a:off x="5970775" y="963175"/>
            <a:ext cx="1654549" cy="2857500"/>
          </a:xfrm>
          <a:prstGeom prst="rect">
            <a:avLst/>
          </a:prstGeom>
          <a:noFill/>
          <a:ln>
            <a:noFill/>
          </a:ln>
        </p:spPr>
      </p:pic>
      <p:sp>
        <p:nvSpPr>
          <p:cNvPr id="255" name="Google Shape;255;p30"/>
          <p:cNvSpPr txBox="1"/>
          <p:nvPr>
            <p:ph idx="1" type="body"/>
          </p:nvPr>
        </p:nvSpPr>
        <p:spPr>
          <a:xfrm>
            <a:off x="311700" y="1152475"/>
            <a:ext cx="4412100" cy="2288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We perceive our environment by differentiating between objects and their background </a:t>
            </a:r>
            <a:endParaRPr/>
          </a:p>
          <a:p>
            <a:pPr indent="-342900" lvl="0" marL="457200" rtl="0" algn="l">
              <a:lnSpc>
                <a:spcPct val="115000"/>
              </a:lnSpc>
              <a:spcBef>
                <a:spcPts val="0"/>
              </a:spcBef>
              <a:spcAft>
                <a:spcPts val="0"/>
              </a:spcAft>
              <a:buSzPts val="1800"/>
              <a:buChar char="●"/>
            </a:pPr>
            <a:r>
              <a:rPr lang="en"/>
              <a:t>Rubin Face/ Vase Illusion</a:t>
            </a:r>
            <a:endParaRPr/>
          </a:p>
        </p:txBody>
      </p:sp>
      <p:sp>
        <p:nvSpPr>
          <p:cNvPr id="256" name="Google Shape;256;p30"/>
          <p:cNvSpPr txBox="1"/>
          <p:nvPr/>
        </p:nvSpPr>
        <p:spPr>
          <a:xfrm>
            <a:off x="5298038" y="3596850"/>
            <a:ext cx="3000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2"/>
                </a:solidFill>
                <a:latin typeface="Source Sans Pro"/>
                <a:ea typeface="Source Sans Pro"/>
                <a:cs typeface="Source Sans Pro"/>
                <a:sym typeface="Source Sans Pro"/>
              </a:rPr>
              <a:t>https://www.interaction-design.org/literature/article/the-laws-of-figure-ground-praegnanz-closure-and-common-fate-gestalt-principles-3</a:t>
            </a:r>
            <a:endParaRPr b="0" i="0" sz="800" u="none" cap="none" strike="noStrike">
              <a:solidFill>
                <a:schemeClr val="lt2"/>
              </a:solidFill>
              <a:latin typeface="Source Sans Pro"/>
              <a:ea typeface="Source Sans Pro"/>
              <a:cs typeface="Source Sans Pro"/>
              <a:sym typeface="Source Sans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1"/>
          <p:cNvPicPr preferRelativeResize="0"/>
          <p:nvPr/>
        </p:nvPicPr>
        <p:blipFill rotWithShape="1">
          <a:blip r:embed="rId3">
            <a:alphaModFix/>
          </a:blip>
          <a:srcRect b="0" l="0" r="0" t="0"/>
          <a:stretch/>
        </p:blipFill>
        <p:spPr>
          <a:xfrm>
            <a:off x="311700" y="267500"/>
            <a:ext cx="8520600" cy="3817209"/>
          </a:xfrm>
          <a:prstGeom prst="rect">
            <a:avLst/>
          </a:prstGeom>
          <a:noFill/>
          <a:ln>
            <a:noFill/>
          </a:ln>
        </p:spPr>
      </p:pic>
      <p:sp>
        <p:nvSpPr>
          <p:cNvPr id="262" name="Google Shape;262;p31"/>
          <p:cNvSpPr txBox="1"/>
          <p:nvPr/>
        </p:nvSpPr>
        <p:spPr>
          <a:xfrm>
            <a:off x="311723" y="4232300"/>
            <a:ext cx="8520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2"/>
                </a:solidFill>
                <a:latin typeface="Source Sans Pro"/>
                <a:ea typeface="Source Sans Pro"/>
                <a:cs typeface="Source Sans Pro"/>
                <a:sym typeface="Source Sans Pro"/>
              </a:rPr>
              <a:t>https://www.interaction-design.org/literature/article/the-laws-of-figure-ground-praegnanz-closure-and-common-fate-gestalt-principles-3</a:t>
            </a:r>
            <a:endParaRPr b="0" i="0" sz="800" u="none" cap="none" strike="noStrike">
              <a:solidFill>
                <a:schemeClr val="lt2"/>
              </a:solidFill>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ph idx="1" type="body"/>
          </p:nvPr>
        </p:nvSpPr>
        <p:spPr>
          <a:xfrm>
            <a:off x="4161250" y="1068425"/>
            <a:ext cx="36567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sz="3500"/>
              <a:t>Heading Level 1</a:t>
            </a:r>
            <a:endParaRPr b="1" sz="3500"/>
          </a:p>
          <a:p>
            <a:pPr indent="0" lvl="0" marL="0" rtl="0" algn="l">
              <a:lnSpc>
                <a:spcPct val="115000"/>
              </a:lnSpc>
              <a:spcBef>
                <a:spcPts val="0"/>
              </a:spcBef>
              <a:spcAft>
                <a:spcPts val="0"/>
              </a:spcAft>
              <a:buSzPts val="1800"/>
              <a:buNone/>
            </a:pPr>
            <a:r>
              <a:rPr b="1" lang="en" sz="2900"/>
              <a:t>Heading Level 2</a:t>
            </a:r>
            <a:endParaRPr b="1" sz="2900"/>
          </a:p>
          <a:p>
            <a:pPr indent="0" lvl="0" marL="0" rtl="0" algn="l">
              <a:lnSpc>
                <a:spcPct val="115000"/>
              </a:lnSpc>
              <a:spcBef>
                <a:spcPts val="0"/>
              </a:spcBef>
              <a:spcAft>
                <a:spcPts val="0"/>
              </a:spcAft>
              <a:buSzPts val="1800"/>
              <a:buNone/>
            </a:pPr>
            <a:r>
              <a:rPr b="1" lang="en" sz="2300"/>
              <a:t>Heading Level 3</a:t>
            </a:r>
            <a:endParaRPr b="1" sz="2300"/>
          </a:p>
          <a:p>
            <a:pPr indent="0" lvl="0" marL="0" rtl="0" algn="l">
              <a:lnSpc>
                <a:spcPct val="115000"/>
              </a:lnSpc>
              <a:spcBef>
                <a:spcPts val="0"/>
              </a:spcBef>
              <a:spcAft>
                <a:spcPts val="0"/>
              </a:spcAft>
              <a:buSzPts val="1800"/>
              <a:buNone/>
            </a:pPr>
            <a:r>
              <a:rPr b="1" lang="en"/>
              <a:t>Heading level 4</a:t>
            </a:r>
            <a:endParaRPr b="1"/>
          </a:p>
          <a:p>
            <a:pPr indent="0" lvl="0" marL="0" rtl="0" algn="l">
              <a:lnSpc>
                <a:spcPct val="115000"/>
              </a:lnSpc>
              <a:spcBef>
                <a:spcPts val="0"/>
              </a:spcBef>
              <a:spcAft>
                <a:spcPts val="0"/>
              </a:spcAft>
              <a:buSzPts val="1800"/>
              <a:buNone/>
            </a:pPr>
            <a:r>
              <a:rPr b="1" lang="en" sz="1300"/>
              <a:t>Heading Level 5</a:t>
            </a:r>
            <a:endParaRPr b="1" sz="1300"/>
          </a:p>
          <a:p>
            <a:pPr indent="0" lvl="0" marL="0" rtl="0" algn="l">
              <a:lnSpc>
                <a:spcPct val="115000"/>
              </a:lnSpc>
              <a:spcBef>
                <a:spcPts val="0"/>
              </a:spcBef>
              <a:spcAft>
                <a:spcPts val="0"/>
              </a:spcAft>
              <a:buClr>
                <a:schemeClr val="dk2"/>
              </a:buClr>
              <a:buSzPts val="1100"/>
              <a:buFont typeface="Arial"/>
              <a:buNone/>
            </a:pPr>
            <a:r>
              <a:rPr b="1" lang="en" sz="1100"/>
              <a:t>Heading Level 6</a:t>
            </a:r>
            <a:endParaRPr b="1" sz="1100"/>
          </a:p>
        </p:txBody>
      </p:sp>
      <p:sp>
        <p:nvSpPr>
          <p:cNvPr id="268" name="Google Shape;268;p32"/>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Proportion</a:t>
            </a:r>
            <a:endParaRPr/>
          </a:p>
        </p:txBody>
      </p:sp>
      <p:sp>
        <p:nvSpPr>
          <p:cNvPr id="269" name="Google Shape;269;p32"/>
          <p:cNvSpPr txBox="1"/>
          <p:nvPr>
            <p:ph idx="1" type="body"/>
          </p:nvPr>
        </p:nvSpPr>
        <p:spPr>
          <a:xfrm>
            <a:off x="311700" y="1152475"/>
            <a:ext cx="3656700" cy="821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Proportions can be used to represent logical hierarchies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Continuity</a:t>
            </a:r>
            <a:endParaRPr/>
          </a:p>
        </p:txBody>
      </p:sp>
      <p:pic>
        <p:nvPicPr>
          <p:cNvPr id="275" name="Google Shape;275;p33"/>
          <p:cNvPicPr preferRelativeResize="0"/>
          <p:nvPr/>
        </p:nvPicPr>
        <p:blipFill rotWithShape="1">
          <a:blip r:embed="rId3">
            <a:alphaModFix/>
          </a:blip>
          <a:srcRect b="0" l="0" r="0" t="0"/>
          <a:stretch/>
        </p:blipFill>
        <p:spPr>
          <a:xfrm>
            <a:off x="311700" y="1657750"/>
            <a:ext cx="4762500" cy="2438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4"/>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Continuity</a:t>
            </a:r>
            <a:endParaRPr/>
          </a:p>
        </p:txBody>
      </p:sp>
      <p:pic>
        <p:nvPicPr>
          <p:cNvPr id="281" name="Google Shape;281;p34"/>
          <p:cNvPicPr preferRelativeResize="0"/>
          <p:nvPr/>
        </p:nvPicPr>
        <p:blipFill rotWithShape="1">
          <a:blip r:embed="rId3">
            <a:alphaModFix/>
          </a:blip>
          <a:srcRect b="0" l="0" r="0" t="0"/>
          <a:stretch/>
        </p:blipFill>
        <p:spPr>
          <a:xfrm>
            <a:off x="152400" y="1335100"/>
            <a:ext cx="8267226" cy="3072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idx="1" type="body"/>
          </p:nvPr>
        </p:nvSpPr>
        <p:spPr>
          <a:xfrm>
            <a:off x="311700" y="1152475"/>
            <a:ext cx="6876000" cy="1964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Object with the smaller area is the figure, not the ground</a:t>
            </a:r>
            <a:endParaRPr/>
          </a:p>
        </p:txBody>
      </p:sp>
      <p:sp>
        <p:nvSpPr>
          <p:cNvPr id="287" name="Google Shape;287;p35"/>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Area</a:t>
            </a:r>
            <a:endParaRPr/>
          </a:p>
        </p:txBody>
      </p:sp>
      <p:pic>
        <p:nvPicPr>
          <p:cNvPr id="288" name="Google Shape;288;p35"/>
          <p:cNvPicPr preferRelativeResize="0"/>
          <p:nvPr/>
        </p:nvPicPr>
        <p:blipFill rotWithShape="1">
          <a:blip r:embed="rId3">
            <a:alphaModFix/>
          </a:blip>
          <a:srcRect b="0" l="0" r="0" t="0"/>
          <a:stretch/>
        </p:blipFill>
        <p:spPr>
          <a:xfrm>
            <a:off x="311700" y="1657238"/>
            <a:ext cx="3403091" cy="2836164"/>
          </a:xfrm>
          <a:prstGeom prst="rect">
            <a:avLst/>
          </a:prstGeom>
          <a:noFill/>
          <a:ln>
            <a:noFill/>
          </a:ln>
        </p:spPr>
      </p:pic>
      <p:pic>
        <p:nvPicPr>
          <p:cNvPr id="289" name="Google Shape;289;p35"/>
          <p:cNvPicPr preferRelativeResize="0"/>
          <p:nvPr/>
        </p:nvPicPr>
        <p:blipFill rotWithShape="1">
          <a:blip r:embed="rId4">
            <a:alphaModFix/>
          </a:blip>
          <a:srcRect b="0" l="0" r="0" t="0"/>
          <a:stretch/>
        </p:blipFill>
        <p:spPr>
          <a:xfrm>
            <a:off x="3834750" y="1657238"/>
            <a:ext cx="3352800" cy="279806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800"/>
              <a:buNone/>
            </a:pPr>
            <a:r>
              <a:rPr lang="en"/>
              <a:t>There needs to be a box for out of the box thinking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7"/>
          <p:cNvPicPr preferRelativeResize="0"/>
          <p:nvPr/>
        </p:nvPicPr>
        <p:blipFill rotWithShape="1">
          <a:blip r:embed="rId3">
            <a:alphaModFix/>
          </a:blip>
          <a:srcRect b="0" l="23339" r="23424" t="0"/>
          <a:stretch/>
        </p:blipFill>
        <p:spPr>
          <a:xfrm>
            <a:off x="2278188" y="62317"/>
            <a:ext cx="4587632" cy="4851000"/>
          </a:xfrm>
          <a:prstGeom prst="rect">
            <a:avLst/>
          </a:prstGeom>
          <a:noFill/>
          <a:ln>
            <a:noFill/>
          </a:ln>
        </p:spPr>
      </p:pic>
      <p:sp>
        <p:nvSpPr>
          <p:cNvPr id="300" name="Google Shape;300;p37"/>
          <p:cNvSpPr txBox="1"/>
          <p:nvPr/>
        </p:nvSpPr>
        <p:spPr>
          <a:xfrm>
            <a:off x="3072000" y="4760917"/>
            <a:ext cx="3000000" cy="292500"/>
          </a:xfrm>
          <a:prstGeom prst="rect">
            <a:avLst/>
          </a:prstGeom>
          <a:noFill/>
          <a:ln>
            <a:noFill/>
          </a:ln>
        </p:spPr>
        <p:txBody>
          <a:bodyPr anchorCtr="0" anchor="t" bIns="91425" lIns="91425" spcFirstLastPara="1" rIns="91425" wrap="square" tIns="91425">
            <a:spAutoFit/>
          </a:bodyPr>
          <a:lstStyle/>
          <a:p>
            <a:pPr indent="0" lvl="0" marL="12700" marR="0" rtl="0" algn="l">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Source Sans Pro"/>
                <a:ea typeface="Source Sans Pro"/>
                <a:cs typeface="Source Sans Pro"/>
                <a:sym typeface="Source Sans Pro"/>
              </a:rPr>
              <a:t>https://commons.wikimedia.org/wiki/File:User-experience-diagram.png</a:t>
            </a:r>
            <a:endParaRPr b="0" i="0" sz="1200" u="none" cap="none" strike="noStrike">
              <a:solidFill>
                <a:srgbClr val="000000"/>
              </a:solidFill>
              <a:latin typeface="Source Sans Pro"/>
              <a:ea typeface="Source Sans Pro"/>
              <a:cs typeface="Source Sans Pro"/>
              <a:sym typeface="Source Sans Pr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8"/>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is Usability?</a:t>
            </a:r>
            <a:endParaRPr/>
          </a:p>
        </p:txBody>
      </p:sp>
      <p:sp>
        <p:nvSpPr>
          <p:cNvPr id="306" name="Google Shape;306;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400050" lvl="0" marL="457200" rtl="0" algn="l">
              <a:lnSpc>
                <a:spcPct val="115000"/>
              </a:lnSpc>
              <a:spcBef>
                <a:spcPts val="0"/>
              </a:spcBef>
              <a:spcAft>
                <a:spcPts val="0"/>
              </a:spcAft>
              <a:buSzPts val="2700"/>
              <a:buChar char="●"/>
            </a:pPr>
            <a:r>
              <a:rPr lang="en" sz="2700"/>
              <a:t>It is a measure</a:t>
            </a:r>
            <a:endParaRPr sz="2700"/>
          </a:p>
          <a:p>
            <a:pPr indent="-400050" lvl="0" marL="457200" rtl="0" algn="l">
              <a:lnSpc>
                <a:spcPct val="115000"/>
              </a:lnSpc>
              <a:spcBef>
                <a:spcPts val="0"/>
              </a:spcBef>
              <a:spcAft>
                <a:spcPts val="0"/>
              </a:spcAft>
              <a:buSzPts val="2700"/>
              <a:buChar char="●"/>
            </a:pPr>
            <a:r>
              <a:rPr lang="en" sz="2700"/>
              <a:t>How well a design is able to achieve its purpose</a:t>
            </a:r>
            <a:endParaRPr sz="2700"/>
          </a:p>
          <a:p>
            <a:pPr indent="-374650" lvl="1" marL="914400" rtl="0" algn="l">
              <a:lnSpc>
                <a:spcPct val="115000"/>
              </a:lnSpc>
              <a:spcBef>
                <a:spcPts val="0"/>
              </a:spcBef>
              <a:spcAft>
                <a:spcPts val="0"/>
              </a:spcAft>
              <a:buSzPts val="2300"/>
              <a:buChar char="○"/>
            </a:pPr>
            <a:r>
              <a:rPr lang="en" sz="2300"/>
              <a:t>Mugs</a:t>
            </a:r>
            <a:endParaRPr sz="2300"/>
          </a:p>
          <a:p>
            <a:pPr indent="-374650" lvl="1" marL="914400" rtl="0" algn="l">
              <a:lnSpc>
                <a:spcPct val="115000"/>
              </a:lnSpc>
              <a:spcBef>
                <a:spcPts val="0"/>
              </a:spcBef>
              <a:spcAft>
                <a:spcPts val="0"/>
              </a:spcAft>
              <a:buSzPts val="2300"/>
              <a:buChar char="○"/>
            </a:pPr>
            <a:r>
              <a:rPr lang="en" sz="2300"/>
              <a:t>E-commerce Websites</a:t>
            </a:r>
            <a:endParaRPr sz="2300"/>
          </a:p>
          <a:p>
            <a:pPr indent="-400050" lvl="0" marL="457200" rtl="0" algn="l">
              <a:lnSpc>
                <a:spcPct val="115000"/>
              </a:lnSpc>
              <a:spcBef>
                <a:spcPts val="0"/>
              </a:spcBef>
              <a:spcAft>
                <a:spcPts val="0"/>
              </a:spcAft>
              <a:buSzPts val="2700"/>
              <a:buChar char="●"/>
            </a:pPr>
            <a:r>
              <a:rPr lang="en" sz="2700"/>
              <a:t>What makes something usable?</a:t>
            </a:r>
            <a:endParaRPr sz="2700"/>
          </a:p>
          <a:p>
            <a:pPr indent="-374650" lvl="1" marL="914400" rtl="0" algn="l">
              <a:lnSpc>
                <a:spcPct val="115000"/>
              </a:lnSpc>
              <a:spcBef>
                <a:spcPts val="0"/>
              </a:spcBef>
              <a:spcAft>
                <a:spcPts val="0"/>
              </a:spcAft>
              <a:buSzPts val="2300"/>
              <a:buChar char="○"/>
            </a:pPr>
            <a:r>
              <a:rPr lang="en" sz="2300"/>
              <a:t>What are the design criteria?</a:t>
            </a:r>
            <a:endParaRPr sz="2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9"/>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1200"/>
              </a:spcAft>
              <a:buSzPts val="4800"/>
              <a:buNone/>
            </a:pPr>
            <a:r>
              <a:rPr lang="en"/>
              <a:t>Why aren’t all mugs the same?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4"/>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Gestalt Principles of Perception</a:t>
            </a:r>
            <a:endParaRPr/>
          </a:p>
        </p:txBody>
      </p:sp>
      <p:sp>
        <p:nvSpPr>
          <p:cNvPr id="91" name="Google Shape;91;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Gestalt: a German origin word</a:t>
            </a:r>
            <a:endParaRPr/>
          </a:p>
          <a:p>
            <a:pPr indent="-342900" lvl="0" marL="457200" rtl="0" algn="l">
              <a:lnSpc>
                <a:spcPct val="115000"/>
              </a:lnSpc>
              <a:spcBef>
                <a:spcPts val="0"/>
              </a:spcBef>
              <a:spcAft>
                <a:spcPts val="0"/>
              </a:spcAft>
              <a:buSzPts val="1800"/>
              <a:buChar char="●"/>
            </a:pPr>
            <a:r>
              <a:rPr lang="en"/>
              <a:t>Literally translates to shape or form</a:t>
            </a:r>
            <a:endParaRPr/>
          </a:p>
          <a:p>
            <a:pPr indent="-342900" lvl="0" marL="457200" rtl="0" algn="l">
              <a:lnSpc>
                <a:spcPct val="115000"/>
              </a:lnSpc>
              <a:spcBef>
                <a:spcPts val="0"/>
              </a:spcBef>
              <a:spcAft>
                <a:spcPts val="0"/>
              </a:spcAft>
              <a:buSzPts val="1800"/>
              <a:buChar char="●"/>
            </a:pPr>
            <a:r>
              <a:rPr lang="en"/>
              <a:t>Now the word represents a whole school of psychology</a:t>
            </a:r>
            <a:endParaRPr/>
          </a:p>
          <a:p>
            <a:pPr indent="-342900" lvl="0" marL="457200" rtl="0" algn="l">
              <a:lnSpc>
                <a:spcPct val="115000"/>
              </a:lnSpc>
              <a:spcBef>
                <a:spcPts val="0"/>
              </a:spcBef>
              <a:spcAft>
                <a:spcPts val="0"/>
              </a:spcAft>
              <a:buSzPts val="1800"/>
              <a:buChar char="●"/>
            </a:pPr>
            <a:r>
              <a:rPr lang="en"/>
              <a:t>We have a more nuanced understanding of human visual perception because of it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40"/>
          <p:cNvPicPr preferRelativeResize="0"/>
          <p:nvPr/>
        </p:nvPicPr>
        <p:blipFill rotWithShape="1">
          <a:blip r:embed="rId3">
            <a:alphaModFix/>
          </a:blip>
          <a:srcRect b="0" l="0" r="0" t="0"/>
          <a:stretch/>
        </p:blipFill>
        <p:spPr>
          <a:xfrm>
            <a:off x="311698" y="445025"/>
            <a:ext cx="3486574" cy="3835225"/>
          </a:xfrm>
          <a:prstGeom prst="rect">
            <a:avLst/>
          </a:prstGeom>
          <a:noFill/>
          <a:ln>
            <a:noFill/>
          </a:ln>
        </p:spPr>
      </p:pic>
      <p:pic>
        <p:nvPicPr>
          <p:cNvPr id="317" name="Google Shape;317;p40"/>
          <p:cNvPicPr preferRelativeResize="0"/>
          <p:nvPr/>
        </p:nvPicPr>
        <p:blipFill rotWithShape="1">
          <a:blip r:embed="rId4">
            <a:alphaModFix/>
          </a:blip>
          <a:srcRect b="0" l="39415" r="0" t="0"/>
          <a:stretch/>
        </p:blipFill>
        <p:spPr>
          <a:xfrm>
            <a:off x="4220275" y="445025"/>
            <a:ext cx="3486576" cy="3835224"/>
          </a:xfrm>
          <a:prstGeom prst="rect">
            <a:avLst/>
          </a:prstGeom>
          <a:noFill/>
          <a:ln>
            <a:noFill/>
          </a:ln>
        </p:spPr>
      </p:pic>
      <p:sp>
        <p:nvSpPr>
          <p:cNvPr id="318" name="Google Shape;318;p40"/>
          <p:cNvSpPr txBox="1"/>
          <p:nvPr/>
        </p:nvSpPr>
        <p:spPr>
          <a:xfrm>
            <a:off x="311700" y="4280250"/>
            <a:ext cx="3486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656162"/>
                </a:solidFill>
                <a:latin typeface="Source Sans Pro"/>
                <a:ea typeface="Source Sans Pro"/>
                <a:cs typeface="Source Sans Pro"/>
                <a:sym typeface="Source Sans Pro"/>
              </a:rPr>
              <a:t>https://www.pepperfry.com/cdi-pipe-shaped-beer-mugs-400-ml-set-of-2-1752629.html</a:t>
            </a:r>
            <a:endParaRPr b="0" i="0" sz="800" u="none" cap="none" strike="noStrike">
              <a:solidFill>
                <a:srgbClr val="656162"/>
              </a:solidFill>
              <a:latin typeface="Source Sans Pro"/>
              <a:ea typeface="Source Sans Pro"/>
              <a:cs typeface="Source Sans Pro"/>
              <a:sym typeface="Source Sans Pro"/>
            </a:endParaRPr>
          </a:p>
        </p:txBody>
      </p:sp>
      <p:sp>
        <p:nvSpPr>
          <p:cNvPr id="319" name="Google Shape;319;p40"/>
          <p:cNvSpPr txBox="1"/>
          <p:nvPr/>
        </p:nvSpPr>
        <p:spPr>
          <a:xfrm>
            <a:off x="4220275" y="4280250"/>
            <a:ext cx="3486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656162"/>
                </a:solidFill>
                <a:latin typeface="Source Sans Pro"/>
                <a:ea typeface="Source Sans Pro"/>
                <a:cs typeface="Source Sans Pro"/>
                <a:sym typeface="Source Sans Pro"/>
              </a:rPr>
              <a:t>https://www.craftcoffeeguru.com/coffee-mug-for-home-and-travel/</a:t>
            </a:r>
            <a:endParaRPr b="0" i="0" sz="800" u="none" cap="none" strike="noStrike">
              <a:solidFill>
                <a:srgbClr val="656162"/>
              </a:solidFill>
              <a:latin typeface="Source Sans Pro"/>
              <a:ea typeface="Source Sans Pro"/>
              <a:cs typeface="Source Sans Pro"/>
              <a:sym typeface="Source Sans Pr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Usability is always about Users</a:t>
            </a:r>
            <a:endParaRPr/>
          </a:p>
        </p:txBody>
      </p:sp>
      <p:sp>
        <p:nvSpPr>
          <p:cNvPr id="325" name="Google Shape;325;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Human Centered Design</a:t>
            </a:r>
            <a:endParaRPr sz="2500"/>
          </a:p>
          <a:p>
            <a:pPr indent="-387350" lvl="0" marL="457200" rtl="0" algn="l">
              <a:lnSpc>
                <a:spcPct val="115000"/>
              </a:lnSpc>
              <a:spcBef>
                <a:spcPts val="0"/>
              </a:spcBef>
              <a:spcAft>
                <a:spcPts val="0"/>
              </a:spcAft>
              <a:buSzPts val="2500"/>
              <a:buChar char="●"/>
            </a:pPr>
            <a:r>
              <a:rPr lang="en" sz="2500"/>
              <a:t>An approach to problem solving</a:t>
            </a:r>
            <a:endParaRPr sz="2500"/>
          </a:p>
          <a:p>
            <a:pPr indent="-387350" lvl="0" marL="457200" rtl="0" algn="l">
              <a:lnSpc>
                <a:spcPct val="115000"/>
              </a:lnSpc>
              <a:spcBef>
                <a:spcPts val="0"/>
              </a:spcBef>
              <a:spcAft>
                <a:spcPts val="0"/>
              </a:spcAft>
              <a:buSzPts val="2500"/>
              <a:buChar char="●"/>
            </a:pPr>
            <a:r>
              <a:rPr lang="en" sz="2500"/>
              <a:t>Involves a human-perspective approach in all steps of problem solving</a:t>
            </a:r>
            <a:endParaRPr sz="25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2"/>
          <p:cNvSpPr txBox="1"/>
          <p:nvPr>
            <p:ph type="title"/>
          </p:nvPr>
        </p:nvSpPr>
        <p:spPr>
          <a:xfrm>
            <a:off x="265500" y="1181700"/>
            <a:ext cx="4045200" cy="1533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800"/>
              <a:buNone/>
            </a:pPr>
            <a:r>
              <a:rPr lang="en"/>
              <a:t>Users and Usability</a:t>
            </a:r>
            <a:endParaRPr/>
          </a:p>
        </p:txBody>
      </p:sp>
      <p:sp>
        <p:nvSpPr>
          <p:cNvPr id="331" name="Google Shape;331;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p>
            <a:pPr indent="-381000" lvl="0" marL="457200" rtl="0" algn="l">
              <a:lnSpc>
                <a:spcPct val="115000"/>
              </a:lnSpc>
              <a:spcBef>
                <a:spcPts val="0"/>
              </a:spcBef>
              <a:spcAft>
                <a:spcPts val="0"/>
              </a:spcAft>
              <a:buSzPts val="2400"/>
              <a:buChar char="●"/>
            </a:pPr>
            <a:r>
              <a:rPr lang="en" sz="2400"/>
              <a:t>Who are the users?</a:t>
            </a:r>
            <a:endParaRPr sz="2400"/>
          </a:p>
          <a:p>
            <a:pPr indent="-381000" lvl="0" marL="457200" rtl="0" algn="l">
              <a:lnSpc>
                <a:spcPct val="115000"/>
              </a:lnSpc>
              <a:spcBef>
                <a:spcPts val="0"/>
              </a:spcBef>
              <a:spcAft>
                <a:spcPts val="0"/>
              </a:spcAft>
              <a:buSzPts val="2400"/>
              <a:buChar char="●"/>
            </a:pPr>
            <a:r>
              <a:rPr lang="en" sz="2400"/>
              <a:t>What do the users want?</a:t>
            </a:r>
            <a:endParaRPr sz="2400"/>
          </a:p>
          <a:p>
            <a:pPr indent="-381000" lvl="0" marL="457200" rtl="0" algn="l">
              <a:lnSpc>
                <a:spcPct val="115000"/>
              </a:lnSpc>
              <a:spcBef>
                <a:spcPts val="0"/>
              </a:spcBef>
              <a:spcAft>
                <a:spcPts val="0"/>
              </a:spcAft>
              <a:buSzPts val="2400"/>
              <a:buChar char="●"/>
            </a:pPr>
            <a:r>
              <a:rPr lang="en" sz="2400"/>
              <a:t>When will they want it?</a:t>
            </a:r>
            <a:endParaRPr sz="2400"/>
          </a:p>
          <a:p>
            <a:pPr indent="-381000" lvl="0" marL="457200" rtl="0" algn="l">
              <a:lnSpc>
                <a:spcPct val="115000"/>
              </a:lnSpc>
              <a:spcBef>
                <a:spcPts val="0"/>
              </a:spcBef>
              <a:spcAft>
                <a:spcPts val="0"/>
              </a:spcAft>
              <a:buSzPts val="2400"/>
              <a:buChar char="●"/>
            </a:pPr>
            <a:r>
              <a:rPr lang="en" sz="2400"/>
              <a:t>Where will they be?</a:t>
            </a:r>
            <a:endParaRPr sz="2400"/>
          </a:p>
        </p:txBody>
      </p:sp>
      <p:sp>
        <p:nvSpPr>
          <p:cNvPr id="332" name="Google Shape;332;p42"/>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100"/>
              <a:buNone/>
            </a:pPr>
            <a:r>
              <a:rPr lang="en"/>
              <a:t>Questions that help empathize with the user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3"/>
          <p:cNvSpPr txBox="1"/>
          <p:nvPr>
            <p:ph type="title"/>
          </p:nvPr>
        </p:nvSpPr>
        <p:spPr>
          <a:xfrm>
            <a:off x="265500" y="1181700"/>
            <a:ext cx="4045200" cy="1533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800"/>
              <a:buNone/>
            </a:pPr>
            <a:r>
              <a:rPr lang="en"/>
              <a:t>Computing Environments</a:t>
            </a:r>
            <a:endParaRPr/>
          </a:p>
        </p:txBody>
      </p:sp>
      <p:sp>
        <p:nvSpPr>
          <p:cNvPr id="338" name="Google Shape;338;p43"/>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100"/>
              <a:buNone/>
            </a:pPr>
            <a:r>
              <a:rPr lang="en"/>
              <a:t>Factors regarding the users’ environment</a:t>
            </a:r>
            <a:endParaRPr/>
          </a:p>
        </p:txBody>
      </p:sp>
      <p:sp>
        <p:nvSpPr>
          <p:cNvPr id="339" name="Google Shape;339;p4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p>
            <a:pPr indent="-412750" lvl="0" marL="457200" rtl="0" algn="l">
              <a:lnSpc>
                <a:spcPct val="115000"/>
              </a:lnSpc>
              <a:spcBef>
                <a:spcPts val="0"/>
              </a:spcBef>
              <a:spcAft>
                <a:spcPts val="0"/>
              </a:spcAft>
              <a:buSzPts val="2900"/>
              <a:buChar char="●"/>
            </a:pPr>
            <a:r>
              <a:rPr b="1" lang="en" sz="2900"/>
              <a:t>Physical</a:t>
            </a:r>
            <a:endParaRPr b="1" sz="2000"/>
          </a:p>
          <a:p>
            <a:pPr indent="-412750" lvl="0" marL="457200" rtl="0" algn="l">
              <a:lnSpc>
                <a:spcPct val="115000"/>
              </a:lnSpc>
              <a:spcBef>
                <a:spcPts val="0"/>
              </a:spcBef>
              <a:spcAft>
                <a:spcPts val="0"/>
              </a:spcAft>
              <a:buSzPts val="2900"/>
              <a:buChar char="●"/>
            </a:pPr>
            <a:r>
              <a:rPr b="1" lang="en" sz="2900"/>
              <a:t>Social</a:t>
            </a:r>
            <a:endParaRPr b="1" sz="2900"/>
          </a:p>
          <a:p>
            <a:pPr indent="-412750" lvl="0" marL="457200" rtl="0" algn="l">
              <a:lnSpc>
                <a:spcPct val="115000"/>
              </a:lnSpc>
              <a:spcBef>
                <a:spcPts val="0"/>
              </a:spcBef>
              <a:spcAft>
                <a:spcPts val="0"/>
              </a:spcAft>
              <a:buSzPts val="2900"/>
              <a:buChar char="●"/>
            </a:pPr>
            <a:r>
              <a:rPr b="1" lang="en" sz="2900"/>
              <a:t>Cognitive</a:t>
            </a:r>
            <a:endParaRPr b="1" sz="29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4"/>
          <p:cNvSpPr txBox="1"/>
          <p:nvPr>
            <p:ph idx="1" type="body"/>
          </p:nvPr>
        </p:nvSpPr>
        <p:spPr>
          <a:xfrm>
            <a:off x="311700" y="1152475"/>
            <a:ext cx="2337900" cy="341640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50000"/>
              </a:lnSpc>
              <a:spcBef>
                <a:spcPts val="585"/>
              </a:spcBef>
              <a:spcAft>
                <a:spcPts val="0"/>
              </a:spcAft>
              <a:buClr>
                <a:schemeClr val="dk2"/>
              </a:buClr>
              <a:buSzPts val="2000"/>
              <a:buFont typeface="Verdana"/>
              <a:buChar char="●"/>
            </a:pPr>
            <a:r>
              <a:rPr lang="en" sz="2000">
                <a:solidFill>
                  <a:schemeClr val="dk2"/>
                </a:solidFill>
                <a:latin typeface="Verdana"/>
                <a:ea typeface="Verdana"/>
                <a:cs typeface="Verdana"/>
                <a:sym typeface="Verdana"/>
              </a:rPr>
              <a:t>User Space</a:t>
            </a:r>
            <a:endParaRPr sz="2000">
              <a:solidFill>
                <a:schemeClr val="dk2"/>
              </a:solidFill>
              <a:latin typeface="Verdana"/>
              <a:ea typeface="Verdana"/>
              <a:cs typeface="Verdana"/>
              <a:sym typeface="Verdana"/>
            </a:endParaRPr>
          </a:p>
          <a:p>
            <a:pPr indent="-355600" lvl="0" marL="457200" rtl="0" algn="l">
              <a:lnSpc>
                <a:spcPct val="150000"/>
              </a:lnSpc>
              <a:spcBef>
                <a:spcPts val="0"/>
              </a:spcBef>
              <a:spcAft>
                <a:spcPts val="0"/>
              </a:spcAft>
              <a:buClr>
                <a:schemeClr val="dk2"/>
              </a:buClr>
              <a:buSzPts val="2000"/>
              <a:buFont typeface="Verdana"/>
              <a:buChar char="●"/>
            </a:pPr>
            <a:r>
              <a:rPr lang="en" sz="2000">
                <a:solidFill>
                  <a:schemeClr val="dk2"/>
                </a:solidFill>
                <a:latin typeface="Verdana"/>
                <a:ea typeface="Verdana"/>
                <a:cs typeface="Verdana"/>
                <a:sym typeface="Verdana"/>
              </a:rPr>
              <a:t>Work Space</a:t>
            </a:r>
            <a:endParaRPr sz="2000">
              <a:solidFill>
                <a:schemeClr val="dk2"/>
              </a:solidFill>
              <a:latin typeface="Verdana"/>
              <a:ea typeface="Verdana"/>
              <a:cs typeface="Verdana"/>
              <a:sym typeface="Verdana"/>
            </a:endParaRPr>
          </a:p>
          <a:p>
            <a:pPr indent="-355600" lvl="0" marL="457200" rtl="0" algn="l">
              <a:lnSpc>
                <a:spcPct val="150000"/>
              </a:lnSpc>
              <a:spcBef>
                <a:spcPts val="0"/>
              </a:spcBef>
              <a:spcAft>
                <a:spcPts val="0"/>
              </a:spcAft>
              <a:buClr>
                <a:schemeClr val="dk2"/>
              </a:buClr>
              <a:buSzPts val="2000"/>
              <a:buFont typeface="Verdana"/>
              <a:buChar char="●"/>
            </a:pPr>
            <a:r>
              <a:rPr lang="en" sz="2000">
                <a:solidFill>
                  <a:schemeClr val="dk2"/>
                </a:solidFill>
                <a:latin typeface="Verdana"/>
                <a:ea typeface="Verdana"/>
                <a:cs typeface="Verdana"/>
                <a:sym typeface="Verdana"/>
              </a:rPr>
              <a:t>Efficiency</a:t>
            </a:r>
            <a:endParaRPr sz="2000">
              <a:solidFill>
                <a:schemeClr val="dk2"/>
              </a:solidFill>
              <a:latin typeface="Verdana"/>
              <a:ea typeface="Verdana"/>
              <a:cs typeface="Verdana"/>
              <a:sym typeface="Verdana"/>
            </a:endParaRPr>
          </a:p>
          <a:p>
            <a:pPr indent="-355600" lvl="0" marL="457200" rtl="0" algn="l">
              <a:lnSpc>
                <a:spcPct val="150000"/>
              </a:lnSpc>
              <a:spcBef>
                <a:spcPts val="0"/>
              </a:spcBef>
              <a:spcAft>
                <a:spcPts val="0"/>
              </a:spcAft>
              <a:buClr>
                <a:schemeClr val="dk2"/>
              </a:buClr>
              <a:buSzPts val="2000"/>
              <a:buFont typeface="Verdana"/>
              <a:buChar char="●"/>
            </a:pPr>
            <a:r>
              <a:rPr lang="en" sz="2000">
                <a:solidFill>
                  <a:schemeClr val="dk2"/>
                </a:solidFill>
                <a:latin typeface="Verdana"/>
                <a:ea typeface="Verdana"/>
                <a:cs typeface="Verdana"/>
                <a:sym typeface="Verdana"/>
              </a:rPr>
              <a:t>Lighting</a:t>
            </a:r>
            <a:endParaRPr sz="2000">
              <a:solidFill>
                <a:schemeClr val="dk2"/>
              </a:solidFill>
              <a:latin typeface="Verdana"/>
              <a:ea typeface="Verdana"/>
              <a:cs typeface="Verdana"/>
              <a:sym typeface="Verdana"/>
            </a:endParaRPr>
          </a:p>
          <a:p>
            <a:pPr indent="-355600" lvl="0" marL="457200" rtl="0" algn="l">
              <a:lnSpc>
                <a:spcPct val="150000"/>
              </a:lnSpc>
              <a:spcBef>
                <a:spcPts val="0"/>
              </a:spcBef>
              <a:spcAft>
                <a:spcPts val="0"/>
              </a:spcAft>
              <a:buClr>
                <a:schemeClr val="dk2"/>
              </a:buClr>
              <a:buSzPts val="2000"/>
              <a:buFont typeface="Verdana"/>
              <a:buChar char="●"/>
            </a:pPr>
            <a:r>
              <a:rPr lang="en" sz="2000">
                <a:solidFill>
                  <a:schemeClr val="dk2"/>
                </a:solidFill>
                <a:latin typeface="Verdana"/>
                <a:ea typeface="Verdana"/>
                <a:cs typeface="Verdana"/>
                <a:sym typeface="Verdana"/>
              </a:rPr>
              <a:t>Safety</a:t>
            </a:r>
            <a:endParaRPr sz="2000">
              <a:solidFill>
                <a:schemeClr val="dk2"/>
              </a:solidFill>
              <a:latin typeface="Verdana"/>
              <a:ea typeface="Verdana"/>
              <a:cs typeface="Verdana"/>
              <a:sym typeface="Verdana"/>
            </a:endParaRPr>
          </a:p>
          <a:p>
            <a:pPr indent="-355600" lvl="0" marL="457200" rtl="0" algn="l">
              <a:lnSpc>
                <a:spcPct val="150000"/>
              </a:lnSpc>
              <a:spcBef>
                <a:spcPts val="0"/>
              </a:spcBef>
              <a:spcAft>
                <a:spcPts val="0"/>
              </a:spcAft>
              <a:buClr>
                <a:schemeClr val="dk2"/>
              </a:buClr>
              <a:buSzPts val="2000"/>
              <a:buFont typeface="Verdana"/>
              <a:buChar char="●"/>
            </a:pPr>
            <a:r>
              <a:rPr lang="en" sz="2000">
                <a:solidFill>
                  <a:schemeClr val="dk2"/>
                </a:solidFill>
                <a:latin typeface="Verdana"/>
                <a:ea typeface="Verdana"/>
                <a:cs typeface="Verdana"/>
                <a:sym typeface="Verdana"/>
              </a:rPr>
              <a:t>Noise</a:t>
            </a:r>
            <a:endParaRPr sz="2000">
              <a:solidFill>
                <a:schemeClr val="dk2"/>
              </a:solidFill>
              <a:latin typeface="Verdana"/>
              <a:ea typeface="Verdana"/>
              <a:cs typeface="Verdana"/>
              <a:sym typeface="Verdana"/>
            </a:endParaRPr>
          </a:p>
          <a:p>
            <a:pPr indent="-355600" lvl="0" marL="457200" rtl="0" algn="l">
              <a:lnSpc>
                <a:spcPct val="150000"/>
              </a:lnSpc>
              <a:spcBef>
                <a:spcPts val="0"/>
              </a:spcBef>
              <a:spcAft>
                <a:spcPts val="0"/>
              </a:spcAft>
              <a:buClr>
                <a:schemeClr val="dk2"/>
              </a:buClr>
              <a:buSzPts val="2000"/>
              <a:buFont typeface="Verdana"/>
              <a:buChar char="●"/>
            </a:pPr>
            <a:r>
              <a:rPr lang="en" sz="2000">
                <a:solidFill>
                  <a:schemeClr val="dk2"/>
                </a:solidFill>
                <a:latin typeface="Verdana"/>
                <a:ea typeface="Verdana"/>
                <a:cs typeface="Verdana"/>
                <a:sym typeface="Verdana"/>
              </a:rPr>
              <a:t>Pollution</a:t>
            </a:r>
            <a:endParaRPr sz="2000">
              <a:solidFill>
                <a:schemeClr val="dk2"/>
              </a:solidFill>
              <a:latin typeface="Verdana"/>
              <a:ea typeface="Verdana"/>
              <a:cs typeface="Verdana"/>
              <a:sym typeface="Verdana"/>
            </a:endParaRPr>
          </a:p>
          <a:p>
            <a:pPr indent="0" lvl="0" marL="0" rtl="0" algn="l">
              <a:lnSpc>
                <a:spcPct val="150000"/>
              </a:lnSpc>
              <a:spcBef>
                <a:spcPts val="0"/>
              </a:spcBef>
              <a:spcAft>
                <a:spcPts val="1200"/>
              </a:spcAft>
              <a:buSzPts val="1800"/>
              <a:buNone/>
            </a:pPr>
            <a:r>
              <a:t/>
            </a:r>
            <a:endParaRPr sz="1400"/>
          </a:p>
        </p:txBody>
      </p:sp>
      <p:sp>
        <p:nvSpPr>
          <p:cNvPr id="345" name="Google Shape;345;p44"/>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Physical Computing Environment</a:t>
            </a:r>
            <a:endParaRPr/>
          </a:p>
        </p:txBody>
      </p:sp>
      <p:pic>
        <p:nvPicPr>
          <p:cNvPr id="346" name="Google Shape;346;p44"/>
          <p:cNvPicPr preferRelativeResize="0"/>
          <p:nvPr/>
        </p:nvPicPr>
        <p:blipFill rotWithShape="1">
          <a:blip r:embed="rId3">
            <a:alphaModFix/>
          </a:blip>
          <a:srcRect b="0" l="0" r="0" t="0"/>
          <a:stretch/>
        </p:blipFill>
        <p:spPr>
          <a:xfrm>
            <a:off x="4020175" y="1291562"/>
            <a:ext cx="3796974" cy="2848124"/>
          </a:xfrm>
          <a:prstGeom prst="rect">
            <a:avLst/>
          </a:prstGeom>
          <a:noFill/>
          <a:ln>
            <a:noFill/>
          </a:ln>
        </p:spPr>
      </p:pic>
      <p:sp>
        <p:nvSpPr>
          <p:cNvPr id="347" name="Google Shape;347;p44"/>
          <p:cNvSpPr txBox="1"/>
          <p:nvPr/>
        </p:nvSpPr>
        <p:spPr>
          <a:xfrm>
            <a:off x="4020175" y="4139675"/>
            <a:ext cx="3797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Source Sans Pro"/>
                <a:ea typeface="Source Sans Pro"/>
                <a:cs typeface="Source Sans Pro"/>
                <a:sym typeface="Source Sans Pro"/>
              </a:rPr>
              <a:t>https://physics.stackexchange.com/questions/160319/rainbow-%20%20reflected-on-tv-screen-pic-attached</a:t>
            </a:r>
            <a:endParaRPr b="0" i="0" sz="800" u="none" cap="none" strike="noStrike">
              <a:solidFill>
                <a:srgbClr val="000000"/>
              </a:solidFill>
              <a:latin typeface="Source Sans Pro"/>
              <a:ea typeface="Source Sans Pro"/>
              <a:cs typeface="Source Sans Pro"/>
              <a:sym typeface="Source Sans Pr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5"/>
          <p:cNvSpPr txBox="1"/>
          <p:nvPr>
            <p:ph idx="1" type="body"/>
          </p:nvPr>
        </p:nvSpPr>
        <p:spPr>
          <a:xfrm>
            <a:off x="311700" y="1152475"/>
            <a:ext cx="6690300" cy="3416400"/>
          </a:xfrm>
          <a:prstGeom prst="rect">
            <a:avLst/>
          </a:prstGeom>
          <a:noFill/>
          <a:ln>
            <a:noFill/>
          </a:ln>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Clr>
                <a:schemeClr val="dk2"/>
              </a:buClr>
              <a:buSzPts val="2000"/>
              <a:buFont typeface="Verdana"/>
              <a:buChar char="●"/>
            </a:pPr>
            <a:r>
              <a:rPr lang="en" sz="2000">
                <a:solidFill>
                  <a:schemeClr val="dk2"/>
                </a:solidFill>
                <a:latin typeface="Verdana"/>
                <a:ea typeface="Verdana"/>
                <a:cs typeface="Verdana"/>
                <a:sym typeface="Verdana"/>
              </a:rPr>
              <a:t>Social settings impact computer usage</a:t>
            </a:r>
            <a:endParaRPr sz="2000">
              <a:solidFill>
                <a:schemeClr val="dk2"/>
              </a:solidFill>
              <a:latin typeface="Verdana"/>
              <a:ea typeface="Verdana"/>
              <a:cs typeface="Verdana"/>
              <a:sym typeface="Verdana"/>
            </a:endParaRPr>
          </a:p>
          <a:p>
            <a:pPr indent="-355600" lvl="0" marL="457200" rtl="0" algn="l">
              <a:lnSpc>
                <a:spcPct val="150000"/>
              </a:lnSpc>
              <a:spcBef>
                <a:spcPts val="0"/>
              </a:spcBef>
              <a:spcAft>
                <a:spcPts val="0"/>
              </a:spcAft>
              <a:buClr>
                <a:schemeClr val="dk2"/>
              </a:buClr>
              <a:buSzPts val="2000"/>
              <a:buFont typeface="Verdana"/>
              <a:buChar char="●"/>
            </a:pPr>
            <a:r>
              <a:rPr lang="en" sz="2000">
                <a:solidFill>
                  <a:schemeClr val="dk2"/>
                </a:solidFill>
                <a:latin typeface="Verdana"/>
                <a:ea typeface="Verdana"/>
                <a:cs typeface="Verdana"/>
                <a:sym typeface="Verdana"/>
              </a:rPr>
              <a:t>Computers also impact social interactions</a:t>
            </a:r>
            <a:endParaRPr sz="2000">
              <a:solidFill>
                <a:schemeClr val="dk2"/>
              </a:solidFill>
              <a:latin typeface="Verdana"/>
              <a:ea typeface="Verdana"/>
              <a:cs typeface="Verdana"/>
              <a:sym typeface="Verdana"/>
            </a:endParaRPr>
          </a:p>
          <a:p>
            <a:pPr indent="-355600" lvl="0" marL="457200" rtl="0" algn="l">
              <a:lnSpc>
                <a:spcPct val="150000"/>
              </a:lnSpc>
              <a:spcBef>
                <a:spcPts val="0"/>
              </a:spcBef>
              <a:spcAft>
                <a:spcPts val="0"/>
              </a:spcAft>
              <a:buClr>
                <a:schemeClr val="dk2"/>
              </a:buClr>
              <a:buSzPts val="2000"/>
              <a:buFont typeface="Verdana"/>
              <a:buChar char="●"/>
            </a:pPr>
            <a:r>
              <a:rPr lang="en" sz="2000">
                <a:solidFill>
                  <a:schemeClr val="dk2"/>
                </a:solidFill>
                <a:latin typeface="Verdana"/>
                <a:ea typeface="Verdana"/>
                <a:cs typeface="Verdana"/>
                <a:sym typeface="Verdana"/>
              </a:rPr>
              <a:t>Laptops rarely used in social settings</a:t>
            </a:r>
            <a:endParaRPr sz="2000">
              <a:solidFill>
                <a:schemeClr val="dk2"/>
              </a:solidFill>
              <a:latin typeface="Verdana"/>
              <a:ea typeface="Verdana"/>
              <a:cs typeface="Verdana"/>
              <a:sym typeface="Verdana"/>
            </a:endParaRPr>
          </a:p>
          <a:p>
            <a:pPr indent="-355600" lvl="0" marL="457200" rtl="0" algn="l">
              <a:lnSpc>
                <a:spcPct val="150000"/>
              </a:lnSpc>
              <a:spcBef>
                <a:spcPts val="0"/>
              </a:spcBef>
              <a:spcAft>
                <a:spcPts val="0"/>
              </a:spcAft>
              <a:buClr>
                <a:schemeClr val="dk2"/>
              </a:buClr>
              <a:buSzPts val="2000"/>
              <a:buFont typeface="Verdana"/>
              <a:buChar char="●"/>
            </a:pPr>
            <a:r>
              <a:rPr lang="en" sz="2000">
                <a:solidFill>
                  <a:schemeClr val="dk2"/>
                </a:solidFill>
                <a:latin typeface="Verdana"/>
                <a:ea typeface="Verdana"/>
                <a:cs typeface="Verdana"/>
                <a:sym typeface="Verdana"/>
              </a:rPr>
              <a:t>Phones extensively used in social settings</a:t>
            </a:r>
            <a:endParaRPr sz="2000">
              <a:solidFill>
                <a:schemeClr val="dk2"/>
              </a:solidFill>
              <a:latin typeface="Verdana"/>
              <a:ea typeface="Verdana"/>
              <a:cs typeface="Verdana"/>
              <a:sym typeface="Verdana"/>
            </a:endParaRPr>
          </a:p>
        </p:txBody>
      </p:sp>
      <p:sp>
        <p:nvSpPr>
          <p:cNvPr id="353" name="Google Shape;353;p45"/>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Social Computing Environment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6"/>
          <p:cNvSpPr txBox="1"/>
          <p:nvPr>
            <p:ph idx="1" type="body"/>
          </p:nvPr>
        </p:nvSpPr>
        <p:spPr>
          <a:xfrm>
            <a:off x="311700" y="1152475"/>
            <a:ext cx="6690300" cy="3416400"/>
          </a:xfrm>
          <a:prstGeom prst="rect">
            <a:avLst/>
          </a:prstGeom>
          <a:noFill/>
          <a:ln>
            <a:noFill/>
          </a:ln>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Clr>
                <a:schemeClr val="dk2"/>
              </a:buClr>
              <a:buSzPts val="2000"/>
              <a:buFont typeface="Verdana"/>
              <a:buChar char="●"/>
            </a:pPr>
            <a:r>
              <a:rPr lang="en" sz="2000">
                <a:solidFill>
                  <a:schemeClr val="dk2"/>
                </a:solidFill>
                <a:latin typeface="Verdana"/>
                <a:ea typeface="Verdana"/>
                <a:cs typeface="Verdana"/>
                <a:sym typeface="Verdana"/>
              </a:rPr>
              <a:t>Age</a:t>
            </a:r>
            <a:endParaRPr sz="2000">
              <a:solidFill>
                <a:schemeClr val="dk2"/>
              </a:solidFill>
              <a:latin typeface="Verdana"/>
              <a:ea typeface="Verdana"/>
              <a:cs typeface="Verdana"/>
              <a:sym typeface="Verdana"/>
            </a:endParaRPr>
          </a:p>
          <a:p>
            <a:pPr indent="-355600" lvl="0" marL="457200" rtl="0" algn="l">
              <a:lnSpc>
                <a:spcPct val="150000"/>
              </a:lnSpc>
              <a:spcBef>
                <a:spcPts val="0"/>
              </a:spcBef>
              <a:spcAft>
                <a:spcPts val="0"/>
              </a:spcAft>
              <a:buClr>
                <a:schemeClr val="dk2"/>
              </a:buClr>
              <a:buSzPts val="2000"/>
              <a:buFont typeface="Verdana"/>
              <a:buChar char="●"/>
            </a:pPr>
            <a:r>
              <a:rPr lang="en" sz="2000">
                <a:solidFill>
                  <a:schemeClr val="dk2"/>
                </a:solidFill>
                <a:latin typeface="Verdana"/>
                <a:ea typeface="Verdana"/>
                <a:cs typeface="Verdana"/>
                <a:sym typeface="Verdana"/>
              </a:rPr>
              <a:t>Social Background (Nationality, etc.)</a:t>
            </a:r>
            <a:endParaRPr sz="2000">
              <a:solidFill>
                <a:schemeClr val="dk2"/>
              </a:solidFill>
              <a:latin typeface="Verdana"/>
              <a:ea typeface="Verdana"/>
              <a:cs typeface="Verdana"/>
              <a:sym typeface="Verdana"/>
            </a:endParaRPr>
          </a:p>
          <a:p>
            <a:pPr indent="-355600" lvl="0" marL="457200" rtl="0" algn="l">
              <a:lnSpc>
                <a:spcPct val="150000"/>
              </a:lnSpc>
              <a:spcBef>
                <a:spcPts val="0"/>
              </a:spcBef>
              <a:spcAft>
                <a:spcPts val="0"/>
              </a:spcAft>
              <a:buClr>
                <a:schemeClr val="dk2"/>
              </a:buClr>
              <a:buSzPts val="2000"/>
              <a:buFont typeface="Verdana"/>
              <a:buChar char="●"/>
            </a:pPr>
            <a:r>
              <a:rPr lang="en" sz="2000">
                <a:solidFill>
                  <a:schemeClr val="dk2"/>
                </a:solidFill>
                <a:latin typeface="Verdana"/>
                <a:ea typeface="Verdana"/>
                <a:cs typeface="Verdana"/>
                <a:sym typeface="Verdana"/>
              </a:rPr>
              <a:t>Disabilities</a:t>
            </a:r>
            <a:endParaRPr sz="2000">
              <a:solidFill>
                <a:schemeClr val="dk2"/>
              </a:solidFill>
              <a:latin typeface="Verdana"/>
              <a:ea typeface="Verdana"/>
              <a:cs typeface="Verdana"/>
              <a:sym typeface="Verdana"/>
            </a:endParaRPr>
          </a:p>
          <a:p>
            <a:pPr indent="-355600" lvl="0" marL="457200" rtl="0" algn="l">
              <a:lnSpc>
                <a:spcPct val="150000"/>
              </a:lnSpc>
              <a:spcBef>
                <a:spcPts val="0"/>
              </a:spcBef>
              <a:spcAft>
                <a:spcPts val="0"/>
              </a:spcAft>
              <a:buClr>
                <a:schemeClr val="dk2"/>
              </a:buClr>
              <a:buSzPts val="2000"/>
              <a:buFont typeface="Verdana"/>
              <a:buChar char="●"/>
            </a:pPr>
            <a:r>
              <a:rPr lang="en" sz="2000">
                <a:solidFill>
                  <a:schemeClr val="dk2"/>
                </a:solidFill>
                <a:latin typeface="Verdana"/>
                <a:ea typeface="Verdana"/>
                <a:cs typeface="Verdana"/>
                <a:sym typeface="Verdana"/>
              </a:rPr>
              <a:t>Degree of technical knowledge</a:t>
            </a:r>
            <a:endParaRPr sz="2000">
              <a:solidFill>
                <a:schemeClr val="dk2"/>
              </a:solidFill>
              <a:latin typeface="Verdana"/>
              <a:ea typeface="Verdana"/>
              <a:cs typeface="Verdana"/>
              <a:sym typeface="Verdana"/>
            </a:endParaRPr>
          </a:p>
          <a:p>
            <a:pPr indent="-355600" lvl="0" marL="457200" rtl="0" algn="l">
              <a:lnSpc>
                <a:spcPct val="150000"/>
              </a:lnSpc>
              <a:spcBef>
                <a:spcPts val="0"/>
              </a:spcBef>
              <a:spcAft>
                <a:spcPts val="0"/>
              </a:spcAft>
              <a:buClr>
                <a:schemeClr val="dk2"/>
              </a:buClr>
              <a:buSzPts val="2000"/>
              <a:buFont typeface="Verdana"/>
              <a:buChar char="●"/>
            </a:pPr>
            <a:r>
              <a:rPr lang="en" sz="2000">
                <a:solidFill>
                  <a:schemeClr val="dk2"/>
                </a:solidFill>
                <a:latin typeface="Verdana"/>
                <a:ea typeface="Verdana"/>
                <a:cs typeface="Verdana"/>
                <a:sym typeface="Verdana"/>
              </a:rPr>
              <a:t>Degree of focus</a:t>
            </a:r>
            <a:endParaRPr sz="2000">
              <a:solidFill>
                <a:schemeClr val="dk2"/>
              </a:solidFill>
              <a:latin typeface="Verdana"/>
              <a:ea typeface="Verdana"/>
              <a:cs typeface="Verdana"/>
              <a:sym typeface="Verdana"/>
            </a:endParaRPr>
          </a:p>
          <a:p>
            <a:pPr indent="-355600" lvl="0" marL="457200" rtl="0" algn="l">
              <a:lnSpc>
                <a:spcPct val="150000"/>
              </a:lnSpc>
              <a:spcBef>
                <a:spcPts val="0"/>
              </a:spcBef>
              <a:spcAft>
                <a:spcPts val="0"/>
              </a:spcAft>
              <a:buClr>
                <a:schemeClr val="dk2"/>
              </a:buClr>
              <a:buSzPts val="2000"/>
              <a:buFont typeface="Verdana"/>
              <a:buChar char="●"/>
            </a:pPr>
            <a:r>
              <a:rPr lang="en" sz="2000">
                <a:solidFill>
                  <a:schemeClr val="dk2"/>
                </a:solidFill>
                <a:latin typeface="Verdana"/>
                <a:ea typeface="Verdana"/>
                <a:cs typeface="Verdana"/>
                <a:sym typeface="Verdana"/>
              </a:rPr>
              <a:t>Cognitive Stress</a:t>
            </a:r>
            <a:endParaRPr sz="2000">
              <a:solidFill>
                <a:schemeClr val="dk2"/>
              </a:solidFill>
              <a:latin typeface="Verdana"/>
              <a:ea typeface="Verdana"/>
              <a:cs typeface="Verdana"/>
              <a:sym typeface="Verdana"/>
            </a:endParaRPr>
          </a:p>
        </p:txBody>
      </p:sp>
      <p:sp>
        <p:nvSpPr>
          <p:cNvPr id="359" name="Google Shape;359;p46"/>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Cognitive Computing Environment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7"/>
          <p:cNvSpPr txBox="1"/>
          <p:nvPr>
            <p:ph type="title"/>
          </p:nvPr>
        </p:nvSpPr>
        <p:spPr>
          <a:xfrm>
            <a:off x="490250" y="526350"/>
            <a:ext cx="8151300" cy="4090800"/>
          </a:xfrm>
          <a:prstGeom prst="rect">
            <a:avLst/>
          </a:prstGeom>
          <a:noFill/>
          <a:ln>
            <a:noFill/>
          </a:ln>
        </p:spPr>
        <p:txBody>
          <a:bodyPr anchorCtr="0" anchor="ctr" bIns="91425" lIns="91425" spcFirstLastPara="1" rIns="91425" wrap="square" tIns="91425">
            <a:normAutofit/>
          </a:bodyPr>
          <a:lstStyle/>
          <a:p>
            <a:pPr indent="0" lvl="0" marL="0" rtl="0" algn="l">
              <a:lnSpc>
                <a:spcPct val="150000"/>
              </a:lnSpc>
              <a:spcBef>
                <a:spcPts val="0"/>
              </a:spcBef>
              <a:spcAft>
                <a:spcPts val="0"/>
              </a:spcAft>
              <a:buSzPts val="4800"/>
              <a:buNone/>
            </a:pPr>
            <a:r>
              <a:rPr lang="en" sz="3100"/>
              <a:t>We need to abandon the Software Developer mindset and take the Interface Developer mindset</a:t>
            </a:r>
            <a:endParaRPr sz="31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8"/>
          <p:cNvSpPr txBox="1"/>
          <p:nvPr/>
        </p:nvSpPr>
        <p:spPr>
          <a:xfrm>
            <a:off x="4832400" y="863550"/>
            <a:ext cx="3999900" cy="34164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434343"/>
                </a:solidFill>
                <a:latin typeface="Source Sans Pro"/>
                <a:ea typeface="Source Sans Pro"/>
                <a:cs typeface="Source Sans Pro"/>
                <a:sym typeface="Source Sans Pro"/>
              </a:rPr>
              <a:t>Interface developers</a:t>
            </a:r>
            <a:endParaRPr b="1" i="0" sz="1800" u="none" cap="none" strike="noStrike">
              <a:solidFill>
                <a:srgbClr val="434343"/>
              </a:solidFill>
              <a:latin typeface="Source Sans Pro"/>
              <a:ea typeface="Source Sans Pro"/>
              <a:cs typeface="Source Sans Pro"/>
              <a:sym typeface="Source Sans Pro"/>
            </a:endParaRPr>
          </a:p>
          <a:p>
            <a:pPr indent="-342900" lvl="0" marL="457200" marR="0" rtl="0" algn="l">
              <a:lnSpc>
                <a:spcPct val="115000"/>
              </a:lnSpc>
              <a:spcBef>
                <a:spcPts val="1200"/>
              </a:spcBef>
              <a:spcAft>
                <a:spcPts val="0"/>
              </a:spcAft>
              <a:buClr>
                <a:srgbClr val="434343"/>
              </a:buClr>
              <a:buSzPts val="1800"/>
              <a:buFont typeface="Source Sans Pro"/>
              <a:buChar char="●"/>
            </a:pPr>
            <a:r>
              <a:rPr b="0" i="0" lang="en" sz="1800" u="none" cap="none" strike="noStrike">
                <a:solidFill>
                  <a:srgbClr val="434343"/>
                </a:solidFill>
                <a:latin typeface="Source Sans Pro"/>
                <a:ea typeface="Source Sans Pro"/>
                <a:cs typeface="Source Sans Pro"/>
                <a:sym typeface="Source Sans Pro"/>
              </a:rPr>
              <a:t>Is the interface fit for its purpose?</a:t>
            </a:r>
            <a:endParaRPr b="0" i="0" sz="1800" u="none" cap="none" strike="noStrike">
              <a:solidFill>
                <a:srgbClr val="434343"/>
              </a:solidFill>
              <a:latin typeface="Source Sans Pro"/>
              <a:ea typeface="Source Sans Pro"/>
              <a:cs typeface="Source Sans Pro"/>
              <a:sym typeface="Source Sans Pro"/>
            </a:endParaRPr>
          </a:p>
          <a:p>
            <a:pPr indent="-342900" lvl="0" marL="457200" marR="0" rtl="0" algn="l">
              <a:lnSpc>
                <a:spcPct val="115000"/>
              </a:lnSpc>
              <a:spcBef>
                <a:spcPts val="0"/>
              </a:spcBef>
              <a:spcAft>
                <a:spcPts val="0"/>
              </a:spcAft>
              <a:buClr>
                <a:srgbClr val="434343"/>
              </a:buClr>
              <a:buSzPts val="1800"/>
              <a:buFont typeface="Source Sans Pro"/>
              <a:buChar char="●"/>
            </a:pPr>
            <a:r>
              <a:rPr b="0" i="0" lang="en" sz="1800" u="none" cap="none" strike="noStrike">
                <a:solidFill>
                  <a:srgbClr val="434343"/>
                </a:solidFill>
                <a:latin typeface="Source Sans Pro"/>
                <a:ea typeface="Source Sans Pro"/>
                <a:cs typeface="Source Sans Pro"/>
                <a:sym typeface="Source Sans Pro"/>
              </a:rPr>
              <a:t>Are there any specific problems with the interface?</a:t>
            </a:r>
            <a:endParaRPr b="0" i="0" sz="1800" u="none" cap="none" strike="noStrike">
              <a:solidFill>
                <a:srgbClr val="434343"/>
              </a:solidFill>
              <a:latin typeface="Source Sans Pro"/>
              <a:ea typeface="Source Sans Pro"/>
              <a:cs typeface="Source Sans Pro"/>
              <a:sym typeface="Source Sans Pro"/>
            </a:endParaRPr>
          </a:p>
          <a:p>
            <a:pPr indent="-342900" lvl="0" marL="457200" marR="0" rtl="0" algn="l">
              <a:lnSpc>
                <a:spcPct val="115000"/>
              </a:lnSpc>
              <a:spcBef>
                <a:spcPts val="0"/>
              </a:spcBef>
              <a:spcAft>
                <a:spcPts val="0"/>
              </a:spcAft>
              <a:buClr>
                <a:srgbClr val="434343"/>
              </a:buClr>
              <a:buSzPts val="1800"/>
              <a:buFont typeface="Source Sans Pro"/>
              <a:buChar char="●"/>
            </a:pPr>
            <a:r>
              <a:rPr b="0" i="0" lang="en" sz="1800" u="none" cap="none" strike="noStrike">
                <a:solidFill>
                  <a:srgbClr val="434343"/>
                </a:solidFill>
                <a:latin typeface="Source Sans Pro"/>
                <a:ea typeface="Source Sans Pro"/>
                <a:cs typeface="Source Sans Pro"/>
                <a:sym typeface="Source Sans Pro"/>
              </a:rPr>
              <a:t>Testing the interface</a:t>
            </a:r>
            <a:endParaRPr b="0" i="0" sz="1800" u="none" cap="none" strike="noStrike">
              <a:solidFill>
                <a:srgbClr val="434343"/>
              </a:solidFill>
              <a:latin typeface="Source Sans Pro"/>
              <a:ea typeface="Source Sans Pro"/>
              <a:cs typeface="Source Sans Pro"/>
              <a:sym typeface="Source Sans Pro"/>
            </a:endParaRPr>
          </a:p>
          <a:p>
            <a:pPr indent="-342900" lvl="0" marL="457200" marR="0" rtl="0" algn="l">
              <a:lnSpc>
                <a:spcPct val="115000"/>
              </a:lnSpc>
              <a:spcBef>
                <a:spcPts val="0"/>
              </a:spcBef>
              <a:spcAft>
                <a:spcPts val="0"/>
              </a:spcAft>
              <a:buClr>
                <a:srgbClr val="434343"/>
              </a:buClr>
              <a:buSzPts val="1800"/>
              <a:buFont typeface="Source Sans Pro"/>
              <a:buChar char="●"/>
            </a:pPr>
            <a:r>
              <a:rPr b="0" i="0" lang="en" sz="1800" u="none" cap="none" strike="noStrike">
                <a:solidFill>
                  <a:srgbClr val="434343"/>
                </a:solidFill>
                <a:latin typeface="Source Sans Pro"/>
                <a:ea typeface="Source Sans Pro"/>
                <a:cs typeface="Source Sans Pro"/>
                <a:sym typeface="Source Sans Pro"/>
              </a:rPr>
              <a:t>Usability, not functionality</a:t>
            </a:r>
            <a:endParaRPr b="0" i="0" sz="1800" u="none" cap="none" strike="noStrike">
              <a:solidFill>
                <a:srgbClr val="434343"/>
              </a:solidFill>
              <a:latin typeface="Source Sans Pro"/>
              <a:ea typeface="Source Sans Pro"/>
              <a:cs typeface="Source Sans Pro"/>
              <a:sym typeface="Source Sans Pro"/>
            </a:endParaRPr>
          </a:p>
        </p:txBody>
      </p:sp>
      <p:sp>
        <p:nvSpPr>
          <p:cNvPr id="370" name="Google Shape;370;p48"/>
          <p:cNvSpPr txBox="1"/>
          <p:nvPr/>
        </p:nvSpPr>
        <p:spPr>
          <a:xfrm>
            <a:off x="311700" y="863550"/>
            <a:ext cx="3999900" cy="34164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434343"/>
                </a:solidFill>
                <a:latin typeface="Source Sans Pro"/>
                <a:ea typeface="Source Sans Pro"/>
                <a:cs typeface="Source Sans Pro"/>
                <a:sym typeface="Source Sans Pro"/>
              </a:rPr>
              <a:t>Software developers</a:t>
            </a:r>
            <a:endParaRPr b="1" i="0" sz="1800" u="none" cap="none" strike="noStrike">
              <a:solidFill>
                <a:srgbClr val="434343"/>
              </a:solidFill>
              <a:latin typeface="Source Sans Pro"/>
              <a:ea typeface="Source Sans Pro"/>
              <a:cs typeface="Source Sans Pro"/>
              <a:sym typeface="Source Sans Pro"/>
            </a:endParaRPr>
          </a:p>
          <a:p>
            <a:pPr indent="-342900" lvl="0" marL="457200" marR="0" rtl="0" algn="l">
              <a:lnSpc>
                <a:spcPct val="115000"/>
              </a:lnSpc>
              <a:spcBef>
                <a:spcPts val="1200"/>
              </a:spcBef>
              <a:spcAft>
                <a:spcPts val="0"/>
              </a:spcAft>
              <a:buClr>
                <a:srgbClr val="434343"/>
              </a:buClr>
              <a:buSzPts val="1800"/>
              <a:buFont typeface="Source Sans Pro"/>
              <a:buChar char="●"/>
            </a:pPr>
            <a:r>
              <a:rPr b="0" i="0" lang="en" sz="1800" u="none" cap="none" strike="noStrike">
                <a:solidFill>
                  <a:srgbClr val="434343"/>
                </a:solidFill>
                <a:latin typeface="Source Sans Pro"/>
                <a:ea typeface="Source Sans Pro"/>
                <a:cs typeface="Source Sans Pro"/>
                <a:sym typeface="Source Sans Pro"/>
              </a:rPr>
              <a:t>What can I easily build on this platform?</a:t>
            </a:r>
            <a:endParaRPr b="0" i="0" sz="1800" u="none" cap="none" strike="noStrike">
              <a:solidFill>
                <a:srgbClr val="434343"/>
              </a:solidFill>
              <a:latin typeface="Source Sans Pro"/>
              <a:ea typeface="Source Sans Pro"/>
              <a:cs typeface="Source Sans Pro"/>
              <a:sym typeface="Source Sans Pro"/>
            </a:endParaRPr>
          </a:p>
          <a:p>
            <a:pPr indent="-342900" lvl="0" marL="457200" marR="0" rtl="0" algn="l">
              <a:lnSpc>
                <a:spcPct val="115000"/>
              </a:lnSpc>
              <a:spcBef>
                <a:spcPts val="0"/>
              </a:spcBef>
              <a:spcAft>
                <a:spcPts val="0"/>
              </a:spcAft>
              <a:buClr>
                <a:srgbClr val="434343"/>
              </a:buClr>
              <a:buSzPts val="1800"/>
              <a:buFont typeface="Source Sans Pro"/>
              <a:buChar char="●"/>
            </a:pPr>
            <a:r>
              <a:rPr b="0" i="0" lang="en" sz="1800" u="none" cap="none" strike="noStrike">
                <a:solidFill>
                  <a:srgbClr val="434343"/>
                </a:solidFill>
                <a:latin typeface="Source Sans Pro"/>
                <a:ea typeface="Source Sans Pro"/>
                <a:cs typeface="Source Sans Pro"/>
                <a:sym typeface="Source Sans Pro"/>
              </a:rPr>
              <a:t>What can I create from the available tools?</a:t>
            </a:r>
            <a:endParaRPr b="0" i="0" sz="1800" u="none" cap="none" strike="noStrike">
              <a:solidFill>
                <a:srgbClr val="434343"/>
              </a:solidFill>
              <a:latin typeface="Source Sans Pro"/>
              <a:ea typeface="Source Sans Pro"/>
              <a:cs typeface="Source Sans Pro"/>
              <a:sym typeface="Source Sans Pro"/>
            </a:endParaRPr>
          </a:p>
          <a:p>
            <a:pPr indent="-342900" lvl="0" marL="457200" marR="0" rtl="0" algn="l">
              <a:lnSpc>
                <a:spcPct val="115000"/>
              </a:lnSpc>
              <a:spcBef>
                <a:spcPts val="0"/>
              </a:spcBef>
              <a:spcAft>
                <a:spcPts val="0"/>
              </a:spcAft>
              <a:buClr>
                <a:srgbClr val="434343"/>
              </a:buClr>
              <a:buSzPts val="1800"/>
              <a:buFont typeface="Source Sans Pro"/>
              <a:buChar char="●"/>
            </a:pPr>
            <a:r>
              <a:rPr b="0" i="0" lang="en" sz="1800" u="none" cap="none" strike="noStrike">
                <a:solidFill>
                  <a:srgbClr val="434343"/>
                </a:solidFill>
                <a:latin typeface="Source Sans Pro"/>
                <a:ea typeface="Source Sans Pro"/>
                <a:cs typeface="Source Sans Pro"/>
                <a:sym typeface="Source Sans Pro"/>
              </a:rPr>
              <a:t>Testing the system - looks at functionality</a:t>
            </a:r>
            <a:endParaRPr b="0" i="0" sz="1800" u="none" cap="none" strike="noStrike">
              <a:solidFill>
                <a:srgbClr val="434343"/>
              </a:solidFill>
              <a:latin typeface="Source Sans Pro"/>
              <a:ea typeface="Source Sans Pro"/>
              <a:cs typeface="Source Sans Pro"/>
              <a:sym typeface="Source Sans Pr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9"/>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Interface Developer’s Perspective</a:t>
            </a:r>
            <a:endParaRPr/>
          </a:p>
        </p:txBody>
      </p:sp>
      <p:sp>
        <p:nvSpPr>
          <p:cNvPr id="376" name="Google Shape;376;p49"/>
          <p:cNvSpPr txBox="1"/>
          <p:nvPr>
            <p:ph idx="1" type="body"/>
          </p:nvPr>
        </p:nvSpPr>
        <p:spPr>
          <a:xfrm>
            <a:off x="122000" y="11419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Design needs to be based upon a user’s</a:t>
            </a:r>
            <a:endParaRPr/>
          </a:p>
          <a:p>
            <a:pPr indent="-342900" lvl="0" marL="457200" rtl="0" algn="l">
              <a:lnSpc>
                <a:spcPct val="115000"/>
              </a:lnSpc>
              <a:spcBef>
                <a:spcPts val="1200"/>
              </a:spcBef>
              <a:spcAft>
                <a:spcPts val="0"/>
              </a:spcAft>
              <a:buSzPts val="1800"/>
              <a:buChar char="●"/>
            </a:pPr>
            <a:r>
              <a:rPr lang="en"/>
              <a:t>Abilities and real needs</a:t>
            </a:r>
            <a:endParaRPr/>
          </a:p>
          <a:p>
            <a:pPr indent="-342900" lvl="0" marL="457200" rtl="0" algn="l">
              <a:lnSpc>
                <a:spcPct val="115000"/>
              </a:lnSpc>
              <a:spcBef>
                <a:spcPts val="0"/>
              </a:spcBef>
              <a:spcAft>
                <a:spcPts val="0"/>
              </a:spcAft>
              <a:buSzPts val="1800"/>
              <a:buChar char="●"/>
            </a:pPr>
            <a:r>
              <a:rPr lang="en"/>
              <a:t>Context</a:t>
            </a:r>
            <a:endParaRPr/>
          </a:p>
          <a:p>
            <a:pPr indent="-342900" lvl="0" marL="457200" rtl="0" algn="l">
              <a:lnSpc>
                <a:spcPct val="115000"/>
              </a:lnSpc>
              <a:spcBef>
                <a:spcPts val="0"/>
              </a:spcBef>
              <a:spcAft>
                <a:spcPts val="0"/>
              </a:spcAft>
              <a:buSzPts val="1800"/>
              <a:buChar char="●"/>
            </a:pPr>
            <a:r>
              <a:rPr lang="en"/>
              <a:t>Work</a:t>
            </a:r>
            <a:endParaRPr/>
          </a:p>
          <a:p>
            <a:pPr indent="-342900" lvl="0" marL="457200" rtl="0" algn="l">
              <a:lnSpc>
                <a:spcPct val="115000"/>
              </a:lnSpc>
              <a:spcBef>
                <a:spcPts val="0"/>
              </a:spcBef>
              <a:spcAft>
                <a:spcPts val="0"/>
              </a:spcAft>
              <a:buSzPts val="1800"/>
              <a:buChar char="●"/>
            </a:pPr>
            <a:r>
              <a:rPr lang="en"/>
              <a:t>Tasks</a:t>
            </a:r>
            <a:endParaRPr/>
          </a:p>
          <a:p>
            <a:pPr indent="-342900" lvl="0" marL="457200" rtl="0" algn="l">
              <a:lnSpc>
                <a:spcPct val="115000"/>
              </a:lnSpc>
              <a:spcBef>
                <a:spcPts val="0"/>
              </a:spcBef>
              <a:spcAft>
                <a:spcPts val="0"/>
              </a:spcAft>
              <a:buSzPts val="1800"/>
              <a:buChar char="●"/>
            </a:pPr>
            <a:r>
              <a:rPr lang="en"/>
              <a:t>Need for usable and useful products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5"/>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Evolution is all about problem solving</a:t>
            </a:r>
            <a:endParaRPr/>
          </a:p>
        </p:txBody>
      </p:sp>
      <p:pic>
        <p:nvPicPr>
          <p:cNvPr id="97" name="Google Shape;97;p5"/>
          <p:cNvPicPr preferRelativeResize="0"/>
          <p:nvPr/>
        </p:nvPicPr>
        <p:blipFill rotWithShape="1">
          <a:blip r:embed="rId3">
            <a:alphaModFix/>
          </a:blip>
          <a:srcRect b="0" l="0" r="0" t="0"/>
          <a:stretch/>
        </p:blipFill>
        <p:spPr>
          <a:xfrm>
            <a:off x="454875" y="1412675"/>
            <a:ext cx="3751500" cy="2814725"/>
          </a:xfrm>
          <a:prstGeom prst="rect">
            <a:avLst/>
          </a:prstGeom>
          <a:noFill/>
          <a:ln>
            <a:noFill/>
          </a:ln>
        </p:spPr>
      </p:pic>
      <p:sp>
        <p:nvSpPr>
          <p:cNvPr id="98" name="Google Shape;98;p5"/>
          <p:cNvSpPr txBox="1"/>
          <p:nvPr>
            <p:ph idx="1" type="body"/>
          </p:nvPr>
        </p:nvSpPr>
        <p:spPr>
          <a:xfrm>
            <a:off x="454800" y="4325650"/>
            <a:ext cx="3751500" cy="4551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1200"/>
              </a:spcAft>
              <a:buSzPts val="1800"/>
              <a:buNone/>
            </a:pPr>
            <a:r>
              <a:rPr lang="en"/>
              <a:t>The problem of survival</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0"/>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800"/>
              <a:buNone/>
            </a:pPr>
            <a:r>
              <a:rPr lang="en"/>
              <a:t>Usability, not functionality</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User Centered Design</a:t>
            </a:r>
            <a:endParaRPr/>
          </a:p>
        </p:txBody>
      </p:sp>
      <p:sp>
        <p:nvSpPr>
          <p:cNvPr id="387" name="Google Shape;387;p51"/>
          <p:cNvSpPr txBox="1"/>
          <p:nvPr>
            <p:ph idx="1" type="body"/>
          </p:nvPr>
        </p:nvSpPr>
        <p:spPr>
          <a:xfrm>
            <a:off x="311700" y="871571"/>
            <a:ext cx="8520600" cy="479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We cannot forget the user</a:t>
            </a:r>
            <a:endParaRPr/>
          </a:p>
        </p:txBody>
      </p:sp>
      <p:pic>
        <p:nvPicPr>
          <p:cNvPr id="388" name="Google Shape;388;p51"/>
          <p:cNvPicPr preferRelativeResize="0"/>
          <p:nvPr/>
        </p:nvPicPr>
        <p:blipFill rotWithShape="1">
          <a:blip r:embed="rId3">
            <a:alphaModFix/>
          </a:blip>
          <a:srcRect b="16077" l="9439" r="10834" t="31273"/>
          <a:stretch/>
        </p:blipFill>
        <p:spPr>
          <a:xfrm>
            <a:off x="311700" y="1546650"/>
            <a:ext cx="7289625" cy="2709625"/>
          </a:xfrm>
          <a:prstGeom prst="rect">
            <a:avLst/>
          </a:prstGeom>
          <a:noFill/>
          <a:ln>
            <a:noFill/>
          </a:ln>
        </p:spPr>
      </p:pic>
      <p:sp>
        <p:nvSpPr>
          <p:cNvPr id="389" name="Google Shape;389;p51"/>
          <p:cNvSpPr txBox="1"/>
          <p:nvPr/>
        </p:nvSpPr>
        <p:spPr>
          <a:xfrm>
            <a:off x="311700" y="4364175"/>
            <a:ext cx="5407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656162"/>
                </a:solidFill>
                <a:latin typeface="Source Sans Pro"/>
                <a:ea typeface="Source Sans Pro"/>
                <a:cs typeface="Source Sans Pro"/>
                <a:sym typeface="Source Sans Pro"/>
              </a:rPr>
              <a:t>https://medium.com/@atmb4u/software-blueprint-57a551c6472b</a:t>
            </a:r>
            <a:endParaRPr b="0" i="0" sz="800" u="none" cap="none" strike="noStrike">
              <a:solidFill>
                <a:srgbClr val="656162"/>
              </a:solidFill>
              <a:latin typeface="Source Sans Pro"/>
              <a:ea typeface="Source Sans Pro"/>
              <a:cs typeface="Source Sans Pro"/>
              <a:sym typeface="Source Sans Pro"/>
            </a:endParaRPr>
          </a:p>
        </p:txBody>
      </p:sp>
      <p:sp>
        <p:nvSpPr>
          <p:cNvPr id="390" name="Google Shape;390;p51"/>
          <p:cNvSpPr/>
          <p:nvPr/>
        </p:nvSpPr>
        <p:spPr>
          <a:xfrm>
            <a:off x="1693675" y="1513200"/>
            <a:ext cx="6261000" cy="2850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2"/>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User Centered Design</a:t>
            </a:r>
            <a:endParaRPr/>
          </a:p>
        </p:txBody>
      </p:sp>
      <p:sp>
        <p:nvSpPr>
          <p:cNvPr id="396" name="Google Shape;396;p52"/>
          <p:cNvSpPr txBox="1"/>
          <p:nvPr>
            <p:ph idx="1" type="body"/>
          </p:nvPr>
        </p:nvSpPr>
        <p:spPr>
          <a:xfrm>
            <a:off x="311700" y="871571"/>
            <a:ext cx="8520600" cy="479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We cannot forget the user</a:t>
            </a:r>
            <a:endParaRPr/>
          </a:p>
        </p:txBody>
      </p:sp>
      <p:pic>
        <p:nvPicPr>
          <p:cNvPr id="397" name="Google Shape;397;p52"/>
          <p:cNvPicPr preferRelativeResize="0"/>
          <p:nvPr/>
        </p:nvPicPr>
        <p:blipFill rotWithShape="1">
          <a:blip r:embed="rId3">
            <a:alphaModFix/>
          </a:blip>
          <a:srcRect b="16077" l="9439" r="10834" t="31273"/>
          <a:stretch/>
        </p:blipFill>
        <p:spPr>
          <a:xfrm>
            <a:off x="311700" y="1546650"/>
            <a:ext cx="7289625" cy="2709625"/>
          </a:xfrm>
          <a:prstGeom prst="rect">
            <a:avLst/>
          </a:prstGeom>
          <a:noFill/>
          <a:ln>
            <a:noFill/>
          </a:ln>
        </p:spPr>
      </p:pic>
      <p:sp>
        <p:nvSpPr>
          <p:cNvPr id="398" name="Google Shape;398;p52"/>
          <p:cNvSpPr txBox="1"/>
          <p:nvPr/>
        </p:nvSpPr>
        <p:spPr>
          <a:xfrm>
            <a:off x="311700" y="4364175"/>
            <a:ext cx="5407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656162"/>
                </a:solidFill>
                <a:latin typeface="Source Sans Pro"/>
                <a:ea typeface="Source Sans Pro"/>
                <a:cs typeface="Source Sans Pro"/>
                <a:sym typeface="Source Sans Pro"/>
              </a:rPr>
              <a:t>https://medium.com/@atmb4u/software-blueprint-57a551c6472b</a:t>
            </a:r>
            <a:endParaRPr b="0" i="0" sz="800" u="none" cap="none" strike="noStrike">
              <a:solidFill>
                <a:srgbClr val="656162"/>
              </a:solidFill>
              <a:latin typeface="Source Sans Pro"/>
              <a:ea typeface="Source Sans Pro"/>
              <a:cs typeface="Source Sans Pro"/>
              <a:sym typeface="Source Sans Pro"/>
            </a:endParaRPr>
          </a:p>
        </p:txBody>
      </p:sp>
      <p:sp>
        <p:nvSpPr>
          <p:cNvPr id="399" name="Google Shape;399;p52"/>
          <p:cNvSpPr/>
          <p:nvPr/>
        </p:nvSpPr>
        <p:spPr>
          <a:xfrm>
            <a:off x="3153850" y="1513200"/>
            <a:ext cx="4515600" cy="2850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3"/>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User Centered Design</a:t>
            </a:r>
            <a:endParaRPr/>
          </a:p>
        </p:txBody>
      </p:sp>
      <p:sp>
        <p:nvSpPr>
          <p:cNvPr id="405" name="Google Shape;405;p53"/>
          <p:cNvSpPr txBox="1"/>
          <p:nvPr>
            <p:ph idx="1" type="body"/>
          </p:nvPr>
        </p:nvSpPr>
        <p:spPr>
          <a:xfrm>
            <a:off x="311700" y="871571"/>
            <a:ext cx="8520600" cy="479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We cannot forget the user</a:t>
            </a:r>
            <a:endParaRPr/>
          </a:p>
        </p:txBody>
      </p:sp>
      <p:pic>
        <p:nvPicPr>
          <p:cNvPr id="406" name="Google Shape;406;p53"/>
          <p:cNvPicPr preferRelativeResize="0"/>
          <p:nvPr/>
        </p:nvPicPr>
        <p:blipFill rotWithShape="1">
          <a:blip r:embed="rId3">
            <a:alphaModFix/>
          </a:blip>
          <a:srcRect b="16077" l="9439" r="10834" t="31273"/>
          <a:stretch/>
        </p:blipFill>
        <p:spPr>
          <a:xfrm>
            <a:off x="311700" y="1546650"/>
            <a:ext cx="7289625" cy="2709625"/>
          </a:xfrm>
          <a:prstGeom prst="rect">
            <a:avLst/>
          </a:prstGeom>
          <a:noFill/>
          <a:ln>
            <a:noFill/>
          </a:ln>
        </p:spPr>
      </p:pic>
      <p:sp>
        <p:nvSpPr>
          <p:cNvPr id="407" name="Google Shape;407;p53"/>
          <p:cNvSpPr txBox="1"/>
          <p:nvPr/>
        </p:nvSpPr>
        <p:spPr>
          <a:xfrm>
            <a:off x="311700" y="4364175"/>
            <a:ext cx="5407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656162"/>
                </a:solidFill>
                <a:latin typeface="Source Sans Pro"/>
                <a:ea typeface="Source Sans Pro"/>
                <a:cs typeface="Source Sans Pro"/>
                <a:sym typeface="Source Sans Pro"/>
              </a:rPr>
              <a:t>https://medium.com/@atmb4u/software-blueprint-57a551c6472b</a:t>
            </a:r>
            <a:endParaRPr b="0" i="0" sz="800" u="none" cap="none" strike="noStrike">
              <a:solidFill>
                <a:srgbClr val="656162"/>
              </a:solidFill>
              <a:latin typeface="Source Sans Pro"/>
              <a:ea typeface="Source Sans Pro"/>
              <a:cs typeface="Source Sans Pro"/>
              <a:sym typeface="Source Sans Pro"/>
            </a:endParaRPr>
          </a:p>
        </p:txBody>
      </p:sp>
      <p:sp>
        <p:nvSpPr>
          <p:cNvPr id="408" name="Google Shape;408;p53"/>
          <p:cNvSpPr/>
          <p:nvPr/>
        </p:nvSpPr>
        <p:spPr>
          <a:xfrm>
            <a:off x="4600225" y="1513200"/>
            <a:ext cx="4165800" cy="2850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4"/>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User Centered Design</a:t>
            </a:r>
            <a:endParaRPr/>
          </a:p>
        </p:txBody>
      </p:sp>
      <p:sp>
        <p:nvSpPr>
          <p:cNvPr id="414" name="Google Shape;414;p54"/>
          <p:cNvSpPr txBox="1"/>
          <p:nvPr>
            <p:ph idx="1" type="body"/>
          </p:nvPr>
        </p:nvSpPr>
        <p:spPr>
          <a:xfrm>
            <a:off x="311700" y="871571"/>
            <a:ext cx="8520600" cy="479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We cannot forget the user</a:t>
            </a:r>
            <a:endParaRPr/>
          </a:p>
        </p:txBody>
      </p:sp>
      <p:pic>
        <p:nvPicPr>
          <p:cNvPr id="415" name="Google Shape;415;p54"/>
          <p:cNvPicPr preferRelativeResize="0"/>
          <p:nvPr/>
        </p:nvPicPr>
        <p:blipFill rotWithShape="1">
          <a:blip r:embed="rId3">
            <a:alphaModFix/>
          </a:blip>
          <a:srcRect b="16077" l="9439" r="10834" t="31273"/>
          <a:stretch/>
        </p:blipFill>
        <p:spPr>
          <a:xfrm>
            <a:off x="311700" y="1546650"/>
            <a:ext cx="7289625" cy="2709625"/>
          </a:xfrm>
          <a:prstGeom prst="rect">
            <a:avLst/>
          </a:prstGeom>
          <a:noFill/>
          <a:ln>
            <a:noFill/>
          </a:ln>
        </p:spPr>
      </p:pic>
      <p:sp>
        <p:nvSpPr>
          <p:cNvPr id="416" name="Google Shape;416;p54"/>
          <p:cNvSpPr txBox="1"/>
          <p:nvPr/>
        </p:nvSpPr>
        <p:spPr>
          <a:xfrm>
            <a:off x="311700" y="4364175"/>
            <a:ext cx="5407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656162"/>
                </a:solidFill>
                <a:latin typeface="Source Sans Pro"/>
                <a:ea typeface="Source Sans Pro"/>
                <a:cs typeface="Source Sans Pro"/>
                <a:sym typeface="Source Sans Pro"/>
              </a:rPr>
              <a:t>https://medium.com/@atmb4u/software-blueprint-57a551c6472b</a:t>
            </a:r>
            <a:endParaRPr b="0" i="0" sz="800" u="none" cap="none" strike="noStrike">
              <a:solidFill>
                <a:srgbClr val="656162"/>
              </a:solidFill>
              <a:latin typeface="Source Sans Pro"/>
              <a:ea typeface="Source Sans Pro"/>
              <a:cs typeface="Source Sans Pro"/>
              <a:sym typeface="Source Sans Pro"/>
            </a:endParaRPr>
          </a:p>
        </p:txBody>
      </p:sp>
      <p:sp>
        <p:nvSpPr>
          <p:cNvPr id="417" name="Google Shape;417;p54"/>
          <p:cNvSpPr/>
          <p:nvPr/>
        </p:nvSpPr>
        <p:spPr>
          <a:xfrm>
            <a:off x="6049100" y="1513200"/>
            <a:ext cx="1827900" cy="2850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5"/>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User Centered Design</a:t>
            </a:r>
            <a:endParaRPr/>
          </a:p>
        </p:txBody>
      </p:sp>
      <p:sp>
        <p:nvSpPr>
          <p:cNvPr id="423" name="Google Shape;423;p55"/>
          <p:cNvSpPr txBox="1"/>
          <p:nvPr>
            <p:ph idx="1" type="body"/>
          </p:nvPr>
        </p:nvSpPr>
        <p:spPr>
          <a:xfrm>
            <a:off x="311700" y="871571"/>
            <a:ext cx="8520600" cy="479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We cannot forget the user</a:t>
            </a:r>
            <a:endParaRPr/>
          </a:p>
        </p:txBody>
      </p:sp>
      <p:pic>
        <p:nvPicPr>
          <p:cNvPr id="424" name="Google Shape;424;p55"/>
          <p:cNvPicPr preferRelativeResize="0"/>
          <p:nvPr/>
        </p:nvPicPr>
        <p:blipFill rotWithShape="1">
          <a:blip r:embed="rId3">
            <a:alphaModFix/>
          </a:blip>
          <a:srcRect b="16077" l="9439" r="10834" t="31273"/>
          <a:stretch/>
        </p:blipFill>
        <p:spPr>
          <a:xfrm>
            <a:off x="311700" y="1546650"/>
            <a:ext cx="7289625" cy="2709625"/>
          </a:xfrm>
          <a:prstGeom prst="rect">
            <a:avLst/>
          </a:prstGeom>
          <a:noFill/>
          <a:ln>
            <a:noFill/>
          </a:ln>
        </p:spPr>
      </p:pic>
      <p:sp>
        <p:nvSpPr>
          <p:cNvPr id="425" name="Google Shape;425;p55"/>
          <p:cNvSpPr txBox="1"/>
          <p:nvPr/>
        </p:nvSpPr>
        <p:spPr>
          <a:xfrm>
            <a:off x="311700" y="4364175"/>
            <a:ext cx="5407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656162"/>
                </a:solidFill>
                <a:latin typeface="Source Sans Pro"/>
                <a:ea typeface="Source Sans Pro"/>
                <a:cs typeface="Source Sans Pro"/>
                <a:sym typeface="Source Sans Pro"/>
              </a:rPr>
              <a:t>https://medium.com/@atmb4u/software-blueprint-57a551c6472b</a:t>
            </a:r>
            <a:endParaRPr b="0" i="0" sz="800" u="none" cap="none" strike="noStrike">
              <a:solidFill>
                <a:srgbClr val="656162"/>
              </a:solidFill>
              <a:latin typeface="Source Sans Pro"/>
              <a:ea typeface="Source Sans Pro"/>
              <a:cs typeface="Source Sans Pro"/>
              <a:sym typeface="Source Sans Pr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6"/>
          <p:cNvSpPr txBox="1"/>
          <p:nvPr>
            <p:ph type="title"/>
          </p:nvPr>
        </p:nvSpPr>
        <p:spPr>
          <a:xfrm>
            <a:off x="311700" y="445025"/>
            <a:ext cx="37167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Usability Evaluation</a:t>
            </a:r>
            <a:endParaRPr/>
          </a:p>
        </p:txBody>
      </p:sp>
      <p:sp>
        <p:nvSpPr>
          <p:cNvPr id="431" name="Google Shape;431;p56"/>
          <p:cNvSpPr txBox="1"/>
          <p:nvPr>
            <p:ph idx="1" type="body"/>
          </p:nvPr>
        </p:nvSpPr>
        <p:spPr>
          <a:xfrm>
            <a:off x="311700" y="1152475"/>
            <a:ext cx="37167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Consider an everyday item</a:t>
            </a:r>
            <a:endParaRPr sz="2000"/>
          </a:p>
          <a:p>
            <a:pPr indent="-355600" lvl="0" marL="457200" rtl="0" algn="l">
              <a:lnSpc>
                <a:spcPct val="115000"/>
              </a:lnSpc>
              <a:spcBef>
                <a:spcPts val="0"/>
              </a:spcBef>
              <a:spcAft>
                <a:spcPts val="0"/>
              </a:spcAft>
              <a:buSzPts val="2000"/>
              <a:buChar char="●"/>
            </a:pPr>
            <a:r>
              <a:rPr lang="en" sz="2000"/>
              <a:t>Who is going to use them?</a:t>
            </a:r>
            <a:endParaRPr sz="2000"/>
          </a:p>
          <a:p>
            <a:pPr indent="-355600" lvl="1" marL="914400" rtl="0" algn="l">
              <a:lnSpc>
                <a:spcPct val="115000"/>
              </a:lnSpc>
              <a:spcBef>
                <a:spcPts val="0"/>
              </a:spcBef>
              <a:spcAft>
                <a:spcPts val="0"/>
              </a:spcAft>
              <a:buSzPts val="2000"/>
              <a:buChar char="○"/>
            </a:pPr>
            <a:r>
              <a:rPr lang="en" sz="2000"/>
              <a:t>To do what?</a:t>
            </a:r>
            <a:endParaRPr sz="2000"/>
          </a:p>
          <a:p>
            <a:pPr indent="-355600" lvl="1" marL="914400" rtl="0" algn="l">
              <a:lnSpc>
                <a:spcPct val="115000"/>
              </a:lnSpc>
              <a:spcBef>
                <a:spcPts val="0"/>
              </a:spcBef>
              <a:spcAft>
                <a:spcPts val="0"/>
              </a:spcAft>
              <a:buSzPts val="2000"/>
              <a:buChar char="○"/>
            </a:pPr>
            <a:r>
              <a:rPr lang="en" sz="2000"/>
              <a:t>Where?</a:t>
            </a:r>
            <a:endParaRPr sz="2000"/>
          </a:p>
          <a:p>
            <a:pPr indent="-355600" lvl="0" marL="457200" rtl="0" algn="l">
              <a:lnSpc>
                <a:spcPct val="115000"/>
              </a:lnSpc>
              <a:spcBef>
                <a:spcPts val="0"/>
              </a:spcBef>
              <a:spcAft>
                <a:spcPts val="0"/>
              </a:spcAft>
              <a:buSzPts val="2000"/>
              <a:buChar char="●"/>
            </a:pPr>
            <a:r>
              <a:rPr lang="en" sz="2000"/>
              <a:t>Why was it designed?</a:t>
            </a:r>
            <a:endParaRPr sz="2000"/>
          </a:p>
          <a:p>
            <a:pPr indent="-355600" lvl="0" marL="457200" rtl="0" algn="l">
              <a:lnSpc>
                <a:spcPct val="115000"/>
              </a:lnSpc>
              <a:spcBef>
                <a:spcPts val="0"/>
              </a:spcBef>
              <a:spcAft>
                <a:spcPts val="0"/>
              </a:spcAft>
              <a:buSzPts val="2000"/>
              <a:buChar char="●"/>
            </a:pPr>
            <a:r>
              <a:rPr lang="en" sz="2000"/>
              <a:t>Are the designs successful?</a:t>
            </a:r>
            <a:endParaRPr sz="2000"/>
          </a:p>
        </p:txBody>
      </p:sp>
      <p:pic>
        <p:nvPicPr>
          <p:cNvPr id="432" name="Google Shape;432;p56"/>
          <p:cNvPicPr preferRelativeResize="0"/>
          <p:nvPr/>
        </p:nvPicPr>
        <p:blipFill rotWithShape="1">
          <a:blip r:embed="rId3">
            <a:alphaModFix/>
          </a:blip>
          <a:srcRect b="0" l="0" r="0" t="0"/>
          <a:stretch/>
        </p:blipFill>
        <p:spPr>
          <a:xfrm>
            <a:off x="4472075" y="271050"/>
            <a:ext cx="4671925" cy="3819000"/>
          </a:xfrm>
          <a:prstGeom prst="rect">
            <a:avLst/>
          </a:prstGeom>
          <a:noFill/>
          <a:ln>
            <a:noFill/>
          </a:ln>
        </p:spPr>
      </p:pic>
      <p:sp>
        <p:nvSpPr>
          <p:cNvPr id="433" name="Google Shape;433;p56"/>
          <p:cNvSpPr txBox="1"/>
          <p:nvPr/>
        </p:nvSpPr>
        <p:spPr>
          <a:xfrm>
            <a:off x="4472075" y="4090050"/>
            <a:ext cx="3000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656162"/>
                </a:solidFill>
                <a:latin typeface="Source Sans Pro"/>
                <a:ea typeface="Source Sans Pro"/>
                <a:cs typeface="Source Sans Pro"/>
                <a:sym typeface="Source Sans Pro"/>
              </a:rPr>
              <a:t>https://www.internetrix.com.au/blog/frustrating-doors-and-the-principles-of-human-centred-design/</a:t>
            </a:r>
            <a:endParaRPr b="0" i="0" sz="800" u="none" cap="none" strike="noStrike">
              <a:solidFill>
                <a:srgbClr val="656162"/>
              </a:solidFill>
              <a:latin typeface="Source Sans Pro"/>
              <a:ea typeface="Source Sans Pro"/>
              <a:cs typeface="Source Sans Pro"/>
              <a:sym typeface="Source Sans Pro"/>
            </a:endParaRPr>
          </a:p>
        </p:txBody>
      </p:sp>
      <p:grpSp>
        <p:nvGrpSpPr>
          <p:cNvPr id="434" name="Google Shape;434;p56"/>
          <p:cNvGrpSpPr/>
          <p:nvPr/>
        </p:nvGrpSpPr>
        <p:grpSpPr>
          <a:xfrm>
            <a:off x="0" y="3656700"/>
            <a:ext cx="3680700" cy="998500"/>
            <a:chOff x="0" y="3656700"/>
            <a:chExt cx="3680700" cy="998500"/>
          </a:xfrm>
        </p:grpSpPr>
        <p:sp>
          <p:nvSpPr>
            <p:cNvPr id="435" name="Google Shape;435;p56"/>
            <p:cNvSpPr/>
            <p:nvPr/>
          </p:nvSpPr>
          <p:spPr>
            <a:xfrm>
              <a:off x="0" y="3656800"/>
              <a:ext cx="3680700" cy="998400"/>
            </a:xfrm>
            <a:prstGeom prst="rect">
              <a:avLst/>
            </a:prstGeom>
            <a:solidFill>
              <a:srgbClr val="00C0F3">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56"/>
            <p:cNvSpPr txBox="1"/>
            <p:nvPr/>
          </p:nvSpPr>
          <p:spPr>
            <a:xfrm>
              <a:off x="646225" y="3656700"/>
              <a:ext cx="2878800" cy="998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200"/>
                </a:spcAft>
                <a:buClr>
                  <a:srgbClr val="000000"/>
                </a:buClr>
                <a:buSzPts val="2045"/>
                <a:buFont typeface="Arial"/>
                <a:buNone/>
              </a:pPr>
              <a:r>
                <a:rPr b="1" i="0" lang="en" sz="2045" u="none" cap="none" strike="noStrike">
                  <a:solidFill>
                    <a:srgbClr val="434343"/>
                  </a:solidFill>
                  <a:latin typeface="Source Sans Pro"/>
                  <a:ea typeface="Source Sans Pro"/>
                  <a:cs typeface="Source Sans Pro"/>
                  <a:sym typeface="Source Sans Pro"/>
                </a:rPr>
                <a:t>Is this a “PULL” or a “PUSH” door?</a:t>
              </a:r>
              <a:endParaRPr b="0" i="0" sz="1645" u="none" cap="none" strike="noStrike">
                <a:solidFill>
                  <a:srgbClr val="434343"/>
                </a:solidFill>
                <a:latin typeface="Source Sans Pro"/>
                <a:ea typeface="Source Sans Pro"/>
                <a:cs typeface="Source Sans Pro"/>
                <a:sym typeface="Source Sans Pr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7"/>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442" name="Google Shape;442;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descr="This video is about doors. Joe Posner investigates, with some help from 99% invisible, a wonderful podcast. Check them out here:  http://www.99pi.org&#10;&#10;Subscribe to our channel here: http://goo.gl/0bsAjO&#10;&#10;There's a door on the 10th floor in the Vox Media office I hate so much. You probably know one of these too.  But it's not our fault.&#10;&#10;And luckily, Roman Mars of 99% Invisible magically arrived in my cellphone to send me on a cross-country journey to find out the incredible surprises behind this common complaint: &#10;&#10;Don Norman started complaining about doors over 25 years ago. Doors shouldn't need instructions – the shape of them can guide you through just fine.  So why do so many doors need instruction manuals right on the side of them?  &#10;&#10;When most people complain about something, nothing happens. Don Norman is not most people – he's a psychologist and cognitive scientist.  Don Norman thought about, and wrote about his complaints so incredibly thoroughly that he changed the world.  99% Invisible's Roman Mars helps tell the story. &#10;&#10;Vox.com is a news website that helps you cut through the noise and understand what's really driving the events in the headlines. Check out http://www.vox.com to get up to speed on everything from Kurdistan to the Kim Kardashian app. &#10;&#10;99% Invisible is a member of http://Radiotopia.fm&#10;&#10;Check out our full video catalog: http://goo.gl/IZONyE&#10;Follow Vox on Twitter: http://goo.gl/XFrZ5H&#10;Or on Facebook: http://goo.gl/U2g06o" id="443" name="Google Shape;443;p57" title="It's not you. Bad doors are everywhere.">
            <a:hlinkClick r:id="rId3"/>
          </p:cNvPr>
          <p:cNvPicPr preferRelativeResize="0"/>
          <p:nvPr/>
        </p:nvPicPr>
        <p:blipFill rotWithShape="1">
          <a:blip r:embed="rId4">
            <a:alphaModFix/>
          </a:blip>
          <a:srcRect b="0" l="0" r="0" t="0"/>
          <a:stretch/>
        </p:blipFill>
        <p:spPr>
          <a:xfrm>
            <a:off x="0" y="-857243"/>
            <a:ext cx="9144000" cy="68579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6"/>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Evolution is all about problem solving</a:t>
            </a:r>
            <a:endParaRPr/>
          </a:p>
        </p:txBody>
      </p:sp>
      <p:pic>
        <p:nvPicPr>
          <p:cNvPr id="104" name="Google Shape;104;p6"/>
          <p:cNvPicPr preferRelativeResize="0"/>
          <p:nvPr/>
        </p:nvPicPr>
        <p:blipFill rotWithShape="1">
          <a:blip r:embed="rId3">
            <a:alphaModFix/>
          </a:blip>
          <a:srcRect b="0" l="0" r="0" t="0"/>
          <a:stretch/>
        </p:blipFill>
        <p:spPr>
          <a:xfrm>
            <a:off x="454875" y="1412675"/>
            <a:ext cx="3751500" cy="2814725"/>
          </a:xfrm>
          <a:prstGeom prst="rect">
            <a:avLst/>
          </a:prstGeom>
          <a:noFill/>
          <a:ln>
            <a:noFill/>
          </a:ln>
        </p:spPr>
      </p:pic>
      <p:sp>
        <p:nvSpPr>
          <p:cNvPr id="105" name="Google Shape;105;p6"/>
          <p:cNvSpPr txBox="1"/>
          <p:nvPr>
            <p:ph idx="1" type="body"/>
          </p:nvPr>
        </p:nvSpPr>
        <p:spPr>
          <a:xfrm>
            <a:off x="454800" y="4325650"/>
            <a:ext cx="3751500" cy="4551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1200"/>
              </a:spcAft>
              <a:buSzPts val="1800"/>
              <a:buNone/>
            </a:pPr>
            <a:r>
              <a:rPr lang="en"/>
              <a:t>We had to </a:t>
            </a:r>
            <a:r>
              <a:rPr b="1" lang="en"/>
              <a:t>instantly </a:t>
            </a:r>
            <a:r>
              <a:rPr lang="en"/>
              <a:t>identify threats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7"/>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Evolution is all about problem solving</a:t>
            </a:r>
            <a:endParaRPr/>
          </a:p>
        </p:txBody>
      </p:sp>
      <p:sp>
        <p:nvSpPr>
          <p:cNvPr id="111" name="Google Shape;111;p7"/>
          <p:cNvSpPr txBox="1"/>
          <p:nvPr>
            <p:ph idx="1" type="body"/>
          </p:nvPr>
        </p:nvSpPr>
        <p:spPr>
          <a:xfrm>
            <a:off x="454800" y="4325650"/>
            <a:ext cx="3751500" cy="4551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1200"/>
              </a:spcAft>
              <a:buSzPts val="1800"/>
              <a:buNone/>
            </a:pPr>
            <a:r>
              <a:rPr lang="en"/>
              <a:t>We had to </a:t>
            </a:r>
            <a:r>
              <a:rPr b="1" lang="en"/>
              <a:t>instantly </a:t>
            </a:r>
            <a:r>
              <a:rPr lang="en"/>
              <a:t>identify threats</a:t>
            </a:r>
            <a:endParaRPr/>
          </a:p>
        </p:txBody>
      </p:sp>
      <p:pic>
        <p:nvPicPr>
          <p:cNvPr id="112" name="Google Shape;112;p7"/>
          <p:cNvPicPr preferRelativeResize="0"/>
          <p:nvPr/>
        </p:nvPicPr>
        <p:blipFill rotWithShape="1">
          <a:blip r:embed="rId3">
            <a:alphaModFix/>
          </a:blip>
          <a:srcRect b="0" l="0" r="0" t="0"/>
          <a:stretch/>
        </p:blipFill>
        <p:spPr>
          <a:xfrm>
            <a:off x="454800" y="1412663"/>
            <a:ext cx="3751500" cy="28147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8"/>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Evolution is all about problem solving</a:t>
            </a:r>
            <a:endParaRPr/>
          </a:p>
        </p:txBody>
      </p:sp>
      <p:sp>
        <p:nvSpPr>
          <p:cNvPr id="118" name="Google Shape;118;p8"/>
          <p:cNvSpPr txBox="1"/>
          <p:nvPr>
            <p:ph idx="1" type="body"/>
          </p:nvPr>
        </p:nvSpPr>
        <p:spPr>
          <a:xfrm>
            <a:off x="454800" y="4325650"/>
            <a:ext cx="5880600" cy="4551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1200"/>
              </a:spcAft>
              <a:buSzPts val="1800"/>
              <a:buNone/>
            </a:pPr>
            <a:r>
              <a:rPr lang="en"/>
              <a:t>And we had to do it with partial information</a:t>
            </a:r>
            <a:endParaRPr/>
          </a:p>
        </p:txBody>
      </p:sp>
      <p:pic>
        <p:nvPicPr>
          <p:cNvPr id="119" name="Google Shape;119;p8"/>
          <p:cNvPicPr preferRelativeResize="0"/>
          <p:nvPr/>
        </p:nvPicPr>
        <p:blipFill rotWithShape="1">
          <a:blip r:embed="rId3">
            <a:alphaModFix/>
          </a:blip>
          <a:srcRect b="0" l="0" r="0" t="0"/>
          <a:stretch/>
        </p:blipFill>
        <p:spPr>
          <a:xfrm>
            <a:off x="454800" y="1412663"/>
            <a:ext cx="3751500" cy="2814742"/>
          </a:xfrm>
          <a:prstGeom prst="rect">
            <a:avLst/>
          </a:prstGeom>
          <a:noFill/>
          <a:ln>
            <a:noFill/>
          </a:ln>
        </p:spPr>
      </p:pic>
      <p:sp>
        <p:nvSpPr>
          <p:cNvPr id="120" name="Google Shape;120;p8"/>
          <p:cNvSpPr/>
          <p:nvPr/>
        </p:nvSpPr>
        <p:spPr>
          <a:xfrm>
            <a:off x="1672950" y="1412588"/>
            <a:ext cx="564000" cy="28149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8"/>
          <p:cNvSpPr/>
          <p:nvPr/>
        </p:nvSpPr>
        <p:spPr>
          <a:xfrm>
            <a:off x="2471025" y="1412588"/>
            <a:ext cx="282900" cy="28149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8"/>
          <p:cNvSpPr/>
          <p:nvPr/>
        </p:nvSpPr>
        <p:spPr>
          <a:xfrm>
            <a:off x="3370650" y="1412588"/>
            <a:ext cx="449700" cy="28149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9"/>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So we became great at visual extrapolation</a:t>
            </a:r>
            <a:endParaRPr/>
          </a:p>
        </p:txBody>
      </p:sp>
      <p:pic>
        <p:nvPicPr>
          <p:cNvPr id="128" name="Google Shape;128;p9"/>
          <p:cNvPicPr preferRelativeResize="0"/>
          <p:nvPr/>
        </p:nvPicPr>
        <p:blipFill rotWithShape="1">
          <a:blip r:embed="rId3">
            <a:alphaModFix/>
          </a:blip>
          <a:srcRect b="0" l="0" r="0" t="0"/>
          <a:stretch/>
        </p:blipFill>
        <p:spPr>
          <a:xfrm>
            <a:off x="152400" y="1548450"/>
            <a:ext cx="8839200" cy="2578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CI - 2022">
  <a:themeElements>
    <a:clrScheme name="Plum">
      <a:dk1>
        <a:srgbClr val="00C0F3"/>
      </a:dk1>
      <a:lt1>
        <a:srgbClr val="FFFFFF"/>
      </a:lt1>
      <a:dk2>
        <a:srgbClr val="000000"/>
      </a:dk2>
      <a:lt2>
        <a:srgbClr val="7F7F7F"/>
      </a:lt2>
      <a:accent1>
        <a:srgbClr val="444F63"/>
      </a:accent1>
      <a:accent2>
        <a:srgbClr val="B4D66B"/>
      </a:accent2>
      <a:accent3>
        <a:srgbClr val="7E57C2"/>
      </a:accent3>
      <a:accent4>
        <a:srgbClr val="C77025"/>
      </a:accent4>
      <a:accent5>
        <a:srgbClr val="009688"/>
      </a:accent5>
      <a:accent6>
        <a:srgbClr val="FFD600"/>
      </a:accent6>
      <a:hlink>
        <a:srgbClr val="02A8D5"/>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